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57" r:id="rId4"/>
    <p:sldId id="261" r:id="rId5"/>
    <p:sldId id="259" r:id="rId6"/>
    <p:sldId id="260" r:id="rId7"/>
    <p:sldId id="265" r:id="rId8"/>
    <p:sldId id="264" r:id="rId9"/>
    <p:sldId id="267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70046F80-8748-45F4-BE10-5B12CE7042DE}">
          <p14:sldIdLst>
            <p14:sldId id="256"/>
            <p14:sldId id="266"/>
            <p14:sldId id="257"/>
            <p14:sldId id="261"/>
            <p14:sldId id="259"/>
            <p14:sldId id="260"/>
            <p14:sldId id="265"/>
            <p14:sldId id="264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B212"/>
    <a:srgbClr val="CCFF99"/>
    <a:srgbClr val="23AF58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1E0BF-9725-4D0C-8EA0-D681F41C0D48}" type="datetimeFigureOut">
              <a:rPr lang="it-IT" smtClean="0"/>
              <a:t>26/05/2017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27106-23DA-4B61-AFF8-BE184AC85D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458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27106-23DA-4B61-AFF8-BE184AC85D55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0851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14EF-AD54-458E-B427-8DB58D34C82C}" type="datetimeFigureOut">
              <a:rPr lang="it-IT" smtClean="0"/>
              <a:t>26/05/2017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2335-1E58-4B4E-A04E-65E2700301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442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14EF-AD54-458E-B427-8DB58D34C82C}" type="datetimeFigureOut">
              <a:rPr lang="it-IT" smtClean="0"/>
              <a:t>26/05/2017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2335-1E58-4B4E-A04E-65E2700301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4199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14EF-AD54-458E-B427-8DB58D34C82C}" type="datetimeFigureOut">
              <a:rPr lang="it-IT" smtClean="0"/>
              <a:t>26/05/2017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2335-1E58-4B4E-A04E-65E2700301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799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14EF-AD54-458E-B427-8DB58D34C82C}" type="datetimeFigureOut">
              <a:rPr lang="it-IT" smtClean="0"/>
              <a:t>26/05/2017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2335-1E58-4B4E-A04E-65E2700301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817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14EF-AD54-458E-B427-8DB58D34C82C}" type="datetimeFigureOut">
              <a:rPr lang="it-IT" smtClean="0"/>
              <a:t>26/05/2017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2335-1E58-4B4E-A04E-65E2700301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555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14EF-AD54-458E-B427-8DB58D34C82C}" type="datetimeFigureOut">
              <a:rPr lang="it-IT" smtClean="0"/>
              <a:t>26/05/2017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2335-1E58-4B4E-A04E-65E2700301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144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14EF-AD54-458E-B427-8DB58D34C82C}" type="datetimeFigureOut">
              <a:rPr lang="it-IT" smtClean="0"/>
              <a:t>26/05/2017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2335-1E58-4B4E-A04E-65E2700301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311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14EF-AD54-458E-B427-8DB58D34C82C}" type="datetimeFigureOut">
              <a:rPr lang="it-IT" smtClean="0"/>
              <a:t>26/05/2017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2335-1E58-4B4E-A04E-65E2700301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965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14EF-AD54-458E-B427-8DB58D34C82C}" type="datetimeFigureOut">
              <a:rPr lang="it-IT" smtClean="0"/>
              <a:t>26/05/2017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2335-1E58-4B4E-A04E-65E2700301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601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14EF-AD54-458E-B427-8DB58D34C82C}" type="datetimeFigureOut">
              <a:rPr lang="it-IT" smtClean="0"/>
              <a:t>26/05/2017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2335-1E58-4B4E-A04E-65E2700301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98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14EF-AD54-458E-B427-8DB58D34C82C}" type="datetimeFigureOut">
              <a:rPr lang="it-IT" smtClean="0"/>
              <a:t>26/05/2017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2335-1E58-4B4E-A04E-65E2700301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34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314EF-AD54-458E-B427-8DB58D34C82C}" type="datetimeFigureOut">
              <a:rPr lang="it-IT" smtClean="0"/>
              <a:t>26/05/2017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72335-1E58-4B4E-A04E-65E2700301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679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3651060"/>
            <a:ext cx="7124131" cy="2817979"/>
          </a:xfrm>
        </p:spPr>
        <p:txBody>
          <a:bodyPr>
            <a:normAutofit/>
          </a:bodyPr>
          <a:lstStyle/>
          <a:p>
            <a:pPr algn="l"/>
            <a:r>
              <a:rPr lang="it-IT" sz="2800" dirty="0">
                <a:solidFill>
                  <a:srgbClr val="CC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smtClean="0">
                <a:solidFill>
                  <a:srgbClr val="CC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it-IT" dirty="0">
              <a:solidFill>
                <a:srgbClr val="CC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30" y="-590843"/>
            <a:ext cx="6962140" cy="808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28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6" y="1199865"/>
            <a:ext cx="3601052" cy="3601052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254" y="1390933"/>
            <a:ext cx="3868355" cy="38683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753" y="1658236"/>
            <a:ext cx="5762625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98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8432353" y="5575252"/>
            <a:ext cx="35872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Oggetto innovativo per il viaggio</a:t>
            </a:r>
            <a:endParaRPr lang="it-IT" sz="3200" dirty="0">
              <a:solidFill>
                <a:srgbClr val="0AB212"/>
              </a:solidFill>
              <a:latin typeface="Arista 2.0" panose="02000506000000020004" pitchFamily="2" charset="0"/>
              <a:cs typeface="Arial" panose="020B0604020202020204" pitchFamily="34" charset="0"/>
            </a:endParaRPr>
          </a:p>
        </p:txBody>
      </p:sp>
      <p:sp>
        <p:nvSpPr>
          <p:cNvPr id="12" name="Freccia a destra 11"/>
          <p:cNvSpPr/>
          <p:nvPr/>
        </p:nvSpPr>
        <p:spPr>
          <a:xfrm rot="8351184">
            <a:off x="3350602" y="4898672"/>
            <a:ext cx="417131" cy="720353"/>
          </a:xfrm>
          <a:prstGeom prst="rightArrow">
            <a:avLst/>
          </a:prstGeom>
          <a:solidFill>
            <a:srgbClr val="0AB212"/>
          </a:solidFill>
          <a:ln>
            <a:solidFill>
              <a:srgbClr val="0AB2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AB212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56609" y="5591460"/>
            <a:ext cx="7272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Tutti i viaggiatori</a:t>
            </a:r>
            <a:endParaRPr lang="it-IT" sz="3200" dirty="0">
              <a:solidFill>
                <a:srgbClr val="0AB212"/>
              </a:solidFill>
              <a:latin typeface="Arista 2.0" panose="02000506000000020004" pitchFamily="2" charset="0"/>
              <a:cs typeface="Arial" panose="020B060402020202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701942" y="196518"/>
            <a:ext cx="3414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Eco-sostenibilità</a:t>
            </a:r>
            <a:endParaRPr lang="it-IT" sz="3600" dirty="0">
              <a:solidFill>
                <a:srgbClr val="0AB212"/>
              </a:solidFill>
              <a:latin typeface="Arista 2.0" panose="02000506000000020004" pitchFamily="2" charset="0"/>
              <a:cs typeface="Arial" panose="020B060402020202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1181142">
            <a:off x="3101555" y="958534"/>
            <a:ext cx="6412526" cy="5347019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267034" y="2837600"/>
            <a:ext cx="6284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2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0AB21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arlow Solid Italic" panose="04030604020F02020D02" pitchFamily="82" charset="0"/>
              </a:rPr>
              <a:t>Green</a:t>
            </a:r>
            <a:r>
              <a:rPr lang="it-IT" sz="7200" dirty="0" smtClean="0">
                <a:solidFill>
                  <a:srgbClr val="0AB2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anose="04030604020F02020D02" pitchFamily="82" charset="0"/>
              </a:rPr>
              <a:t> </a:t>
            </a:r>
            <a:r>
              <a:rPr lang="it-IT" sz="7200" b="1" dirty="0" err="1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0AB21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arlow Solid Italic" panose="04030604020F02020D02" pitchFamily="82" charset="0"/>
              </a:rPr>
              <a:t>Charger</a:t>
            </a:r>
            <a:endParaRPr lang="it-IT" sz="7200" b="1" dirty="0">
              <a:ln w="9525">
                <a:solidFill>
                  <a:schemeClr val="tx1"/>
                </a:solidFill>
                <a:prstDash val="solid"/>
              </a:ln>
              <a:solidFill>
                <a:srgbClr val="0AB212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arlow Solid Italic" panose="04030604020F02020D02" pitchFamily="82" charset="0"/>
            </a:endParaRPr>
          </a:p>
        </p:txBody>
      </p:sp>
      <p:sp>
        <p:nvSpPr>
          <p:cNvPr id="11" name="Freccia a destra 10"/>
          <p:cNvSpPr/>
          <p:nvPr/>
        </p:nvSpPr>
        <p:spPr>
          <a:xfrm rot="16200000">
            <a:off x="5965847" y="719828"/>
            <a:ext cx="417131" cy="720353"/>
          </a:xfrm>
          <a:prstGeom prst="rightArrow">
            <a:avLst/>
          </a:prstGeom>
          <a:solidFill>
            <a:srgbClr val="0AB212"/>
          </a:solidFill>
          <a:ln>
            <a:solidFill>
              <a:srgbClr val="0AB2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AB212"/>
              </a:solidFill>
            </a:endParaRPr>
          </a:p>
        </p:txBody>
      </p:sp>
      <p:sp>
        <p:nvSpPr>
          <p:cNvPr id="14" name="Freccia a destra 13"/>
          <p:cNvSpPr/>
          <p:nvPr/>
        </p:nvSpPr>
        <p:spPr>
          <a:xfrm rot="2933396">
            <a:off x="8662028" y="4915873"/>
            <a:ext cx="417131" cy="720353"/>
          </a:xfrm>
          <a:prstGeom prst="rightArrow">
            <a:avLst/>
          </a:prstGeom>
          <a:solidFill>
            <a:srgbClr val="0AB212"/>
          </a:solidFill>
          <a:ln>
            <a:solidFill>
              <a:srgbClr val="0AB2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AB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90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8496304" y="5545173"/>
            <a:ext cx="3390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Sviluppo sostenibile </a:t>
            </a:r>
            <a:endParaRPr lang="it-IT" sz="2800" dirty="0">
              <a:solidFill>
                <a:srgbClr val="0AB212"/>
              </a:solidFill>
              <a:latin typeface="Arista 2.0" panose="02000506000000020004" pitchFamily="2" charset="0"/>
              <a:cs typeface="Arial" panose="020B060402020202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58487" y="5284365"/>
            <a:ext cx="346273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Efficienza e</a:t>
            </a:r>
          </a:p>
          <a:p>
            <a:r>
              <a:rPr lang="it-IT" sz="2800" dirty="0" smtClean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 </a:t>
            </a:r>
            <a:r>
              <a:rPr lang="it-IT" sz="2800" dirty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risparmio </a:t>
            </a:r>
            <a:r>
              <a:rPr lang="it-IT" sz="2800" dirty="0" smtClean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energetico</a:t>
            </a:r>
          </a:p>
          <a:p>
            <a:endParaRPr lang="it-IT" sz="1200" dirty="0" smtClean="0">
              <a:solidFill>
                <a:srgbClr val="CC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373" y="283304"/>
            <a:ext cx="5760609" cy="5760609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4247860" y="2395082"/>
            <a:ext cx="31236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6000" b="1" dirty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Energia verde</a:t>
            </a:r>
          </a:p>
        </p:txBody>
      </p:sp>
      <p:sp>
        <p:nvSpPr>
          <p:cNvPr id="3" name="Rettangolo 2"/>
          <p:cNvSpPr/>
          <p:nvPr/>
        </p:nvSpPr>
        <p:spPr>
          <a:xfrm>
            <a:off x="358487" y="354195"/>
            <a:ext cx="323037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>
                <a:solidFill>
                  <a:srgbClr val="0AB212"/>
                </a:solidFill>
                <a:latin typeface="Arista 2.0" panose="02000506000000020004" pitchFamily="2" charset="0"/>
              </a:rPr>
              <a:t>Utilizzo di </a:t>
            </a:r>
            <a:r>
              <a:rPr lang="it-IT" sz="2800" dirty="0" smtClean="0">
                <a:solidFill>
                  <a:srgbClr val="0AB212"/>
                </a:solidFill>
                <a:latin typeface="Arista 2.0" panose="02000506000000020004" pitchFamily="2" charset="0"/>
              </a:rPr>
              <a:t>materiali </a:t>
            </a:r>
          </a:p>
          <a:p>
            <a:r>
              <a:rPr lang="it-IT" sz="2800" dirty="0" smtClean="0">
                <a:solidFill>
                  <a:srgbClr val="0AB212"/>
                </a:solidFill>
                <a:latin typeface="Arista 2.0" panose="02000506000000020004" pitchFamily="2" charset="0"/>
              </a:rPr>
              <a:t>riciclabili</a:t>
            </a:r>
            <a:endParaRPr lang="it-IT" sz="2800" dirty="0">
              <a:solidFill>
                <a:srgbClr val="0AB212"/>
              </a:solidFill>
              <a:latin typeface="Arista 2.0" panose="02000506000000020004" pitchFamily="2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945747" y="338422"/>
            <a:ext cx="290977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 smtClean="0">
                <a:solidFill>
                  <a:srgbClr val="0AB212"/>
                </a:solidFill>
                <a:latin typeface="Arista 2.0" panose="02000506000000020004" pitchFamily="2" charset="0"/>
              </a:rPr>
              <a:t>Innovativo </a:t>
            </a:r>
            <a:r>
              <a:rPr lang="it-IT" sz="2800" dirty="0">
                <a:solidFill>
                  <a:srgbClr val="0AB212"/>
                </a:solidFill>
                <a:latin typeface="Arista 2.0" panose="02000506000000020004" pitchFamily="2" charset="0"/>
              </a:rPr>
              <a:t>senza </a:t>
            </a:r>
            <a:endParaRPr lang="it-IT" sz="2800" dirty="0" smtClean="0">
              <a:solidFill>
                <a:srgbClr val="0AB212"/>
              </a:solidFill>
              <a:latin typeface="Arista 2.0" panose="02000506000000020004" pitchFamily="2" charset="0"/>
            </a:endParaRPr>
          </a:p>
          <a:p>
            <a:r>
              <a:rPr lang="it-IT" sz="2800" dirty="0" smtClean="0">
                <a:solidFill>
                  <a:srgbClr val="0AB212"/>
                </a:solidFill>
                <a:latin typeface="Arista 2.0" panose="02000506000000020004" pitchFamily="2" charset="0"/>
              </a:rPr>
              <a:t>gravare </a:t>
            </a:r>
          </a:p>
          <a:p>
            <a:r>
              <a:rPr lang="it-IT" sz="2800" dirty="0" smtClean="0">
                <a:solidFill>
                  <a:srgbClr val="0AB212"/>
                </a:solidFill>
                <a:latin typeface="Arista 2.0" panose="02000506000000020004" pitchFamily="2" charset="0"/>
              </a:rPr>
              <a:t>sull’ambiente</a:t>
            </a:r>
            <a:endParaRPr lang="it-IT" sz="2800" dirty="0">
              <a:solidFill>
                <a:srgbClr val="0AB212"/>
              </a:solidFill>
              <a:latin typeface="Arista 2.0" panose="02000506000000020004" pitchFamily="2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3306" y="1159433"/>
            <a:ext cx="512108" cy="62184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611294">
            <a:off x="8363629" y="1195687"/>
            <a:ext cx="512108" cy="621846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623844">
            <a:off x="2673306" y="4896260"/>
            <a:ext cx="512108" cy="621846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363629" y="4855025"/>
            <a:ext cx="512108" cy="62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23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40676" y="281355"/>
            <a:ext cx="2349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0AB212"/>
                </a:solidFill>
                <a:latin typeface="Arista 2.0" panose="02000506000000020004" pitchFamily="2" charset="0"/>
              </a:rPr>
              <a:t>Struttura:</a:t>
            </a:r>
            <a:endParaRPr lang="it-IT" sz="3200" dirty="0">
              <a:solidFill>
                <a:srgbClr val="0AB212"/>
              </a:solidFill>
              <a:latin typeface="Arista 2.0" panose="02000506000000020004" pitchFamily="2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340" y="0"/>
            <a:ext cx="65633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46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42055" y="513209"/>
            <a:ext cx="55989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O</a:t>
            </a:r>
            <a:r>
              <a:rPr lang="it-IT" sz="3200" dirty="0" smtClean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ptoelettronico </a:t>
            </a:r>
            <a:endParaRPr lang="it-IT" sz="2800" dirty="0" smtClean="0">
              <a:solidFill>
                <a:srgbClr val="0AB212"/>
              </a:solidFill>
              <a:latin typeface="Arista 2.0" panose="02000506000000020004" pitchFamily="2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rgbClr val="CC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291453" y="5673061"/>
            <a:ext cx="384866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Riciclato fino al </a:t>
            </a:r>
            <a:r>
              <a:rPr lang="it-IT" sz="3200" dirty="0" smtClean="0">
                <a:solidFill>
                  <a:srgbClr val="0AB212"/>
                </a:solidFill>
                <a:latin typeface="Harlow Solid Italic" panose="04030604020F02020D02" pitchFamily="82" charset="0"/>
                <a:cs typeface="Arial" panose="020B0604020202020204" pitchFamily="34" charset="0"/>
              </a:rPr>
              <a:t>95 </a:t>
            </a:r>
            <a:r>
              <a:rPr lang="it-IT" sz="3200" dirty="0" smtClean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400" dirty="0" smtClean="0">
              <a:solidFill>
                <a:srgbClr val="CC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rgbClr val="CC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689" y="739715"/>
            <a:ext cx="5322393" cy="5322393"/>
          </a:xfrm>
          <a:prstGeom prst="ellipse">
            <a:avLst/>
          </a:prstGeom>
          <a:noFill/>
          <a:ln w="63500" cap="rnd">
            <a:solidFill>
              <a:schemeClr val="bg1">
                <a:lumMod val="8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CasellaDiTesto 4"/>
          <p:cNvSpPr txBox="1"/>
          <p:nvPr/>
        </p:nvSpPr>
        <p:spPr>
          <a:xfrm>
            <a:off x="8290882" y="475495"/>
            <a:ext cx="36985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Celle fotovoltaiche</a:t>
            </a:r>
          </a:p>
          <a:p>
            <a:endParaRPr lang="it-IT" dirty="0">
              <a:solidFill>
                <a:srgbClr val="0AB212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55389" y="5426839"/>
            <a:ext cx="27295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Generatore di corrente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rgbClr val="CCFF99"/>
              </a:solidFill>
            </a:endParaRPr>
          </a:p>
          <a:p>
            <a:endParaRPr lang="it-IT" dirty="0"/>
          </a:p>
        </p:txBody>
      </p:sp>
      <p:sp>
        <p:nvSpPr>
          <p:cNvPr id="10" name="Freccia a destra 9"/>
          <p:cNvSpPr/>
          <p:nvPr/>
        </p:nvSpPr>
        <p:spPr>
          <a:xfrm rot="12980676">
            <a:off x="2914163" y="1022121"/>
            <a:ext cx="417131" cy="720353"/>
          </a:xfrm>
          <a:prstGeom prst="rightArrow">
            <a:avLst/>
          </a:prstGeom>
          <a:solidFill>
            <a:srgbClr val="0AB212"/>
          </a:solidFill>
          <a:ln>
            <a:solidFill>
              <a:srgbClr val="0AB2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AB212"/>
              </a:solidFill>
            </a:endParaRPr>
          </a:p>
        </p:txBody>
      </p:sp>
      <p:sp>
        <p:nvSpPr>
          <p:cNvPr id="11" name="Freccia a destra 10"/>
          <p:cNvSpPr/>
          <p:nvPr/>
        </p:nvSpPr>
        <p:spPr>
          <a:xfrm rot="7973338">
            <a:off x="2889773" y="5001119"/>
            <a:ext cx="417131" cy="720353"/>
          </a:xfrm>
          <a:prstGeom prst="rightArrow">
            <a:avLst/>
          </a:prstGeom>
          <a:solidFill>
            <a:srgbClr val="0AB212"/>
          </a:solidFill>
          <a:ln>
            <a:solidFill>
              <a:srgbClr val="0AB2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AB212"/>
              </a:solidFill>
            </a:endParaRPr>
          </a:p>
        </p:txBody>
      </p:sp>
      <p:sp>
        <p:nvSpPr>
          <p:cNvPr id="12" name="Freccia a destra 11"/>
          <p:cNvSpPr/>
          <p:nvPr/>
        </p:nvSpPr>
        <p:spPr>
          <a:xfrm rot="19686145">
            <a:off x="8131808" y="962200"/>
            <a:ext cx="417131" cy="720353"/>
          </a:xfrm>
          <a:prstGeom prst="rightArrow">
            <a:avLst/>
          </a:prstGeom>
          <a:solidFill>
            <a:srgbClr val="0AB212"/>
          </a:solidFill>
          <a:ln>
            <a:solidFill>
              <a:srgbClr val="0AB2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 rot="3263802">
            <a:off x="8286408" y="5066662"/>
            <a:ext cx="417131" cy="720353"/>
          </a:xfrm>
          <a:prstGeom prst="rightArrow">
            <a:avLst/>
          </a:prstGeom>
          <a:solidFill>
            <a:srgbClr val="0AB212"/>
          </a:solidFill>
          <a:ln>
            <a:solidFill>
              <a:srgbClr val="0AB2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AB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99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500" y="745588"/>
            <a:ext cx="5374909" cy="5374909"/>
          </a:xfrm>
          <a:prstGeom prst="rect">
            <a:avLst/>
          </a:prstGeom>
        </p:spPr>
      </p:pic>
      <p:sp>
        <p:nvSpPr>
          <p:cNvPr id="4" name="Freccia a destra 3"/>
          <p:cNvSpPr/>
          <p:nvPr/>
        </p:nvSpPr>
        <p:spPr>
          <a:xfrm rot="12980676">
            <a:off x="3186947" y="1062608"/>
            <a:ext cx="417131" cy="720353"/>
          </a:xfrm>
          <a:prstGeom prst="rightArrow">
            <a:avLst/>
          </a:prstGeom>
          <a:solidFill>
            <a:srgbClr val="0AB212"/>
          </a:solidFill>
          <a:ln>
            <a:solidFill>
              <a:srgbClr val="0AB2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AB212"/>
              </a:solidFill>
            </a:endParaRPr>
          </a:p>
        </p:txBody>
      </p:sp>
      <p:sp>
        <p:nvSpPr>
          <p:cNvPr id="6" name="Freccia a destra 5"/>
          <p:cNvSpPr/>
          <p:nvPr/>
        </p:nvSpPr>
        <p:spPr>
          <a:xfrm rot="8523400">
            <a:off x="3099661" y="5224270"/>
            <a:ext cx="417131" cy="720353"/>
          </a:xfrm>
          <a:prstGeom prst="rightArrow">
            <a:avLst/>
          </a:prstGeom>
          <a:solidFill>
            <a:srgbClr val="0AB212"/>
          </a:solidFill>
          <a:ln>
            <a:solidFill>
              <a:srgbClr val="0AB2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AB212"/>
              </a:solidFill>
            </a:endParaRPr>
          </a:p>
        </p:txBody>
      </p:sp>
      <p:sp>
        <p:nvSpPr>
          <p:cNvPr id="8" name="Freccia a destra 7"/>
          <p:cNvSpPr/>
          <p:nvPr/>
        </p:nvSpPr>
        <p:spPr>
          <a:xfrm rot="19509655">
            <a:off x="8275655" y="1061558"/>
            <a:ext cx="417131" cy="720353"/>
          </a:xfrm>
          <a:prstGeom prst="rightArrow">
            <a:avLst/>
          </a:prstGeom>
          <a:solidFill>
            <a:srgbClr val="0AB212"/>
          </a:solidFill>
          <a:ln>
            <a:solidFill>
              <a:srgbClr val="0AB2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AB212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936988" y="345567"/>
            <a:ext cx="2077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D</a:t>
            </a:r>
            <a:r>
              <a:rPr lang="it-IT" sz="3200" dirty="0" smtClean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ispositivo </a:t>
            </a:r>
            <a:endParaRPr lang="it-IT" sz="3200" dirty="0" smtClean="0">
              <a:solidFill>
                <a:srgbClr val="0AB212"/>
              </a:solidFill>
              <a:latin typeface="Arista 2.0" panose="02000506000000020004" pitchFamily="2" charset="0"/>
              <a:cs typeface="Arial" panose="020B0604020202020204" pitchFamily="34" charset="0"/>
            </a:endParaRPr>
          </a:p>
          <a:p>
            <a:r>
              <a:rPr lang="it-IT" sz="3200" dirty="0" smtClean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frenante</a:t>
            </a:r>
            <a:endParaRPr lang="it-IT" sz="3200" dirty="0">
              <a:solidFill>
                <a:srgbClr val="0AB212"/>
              </a:solidFill>
              <a:latin typeface="Arista 2.0" panose="02000506000000020004" pitchFamily="2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67336" y="4799616"/>
            <a:ext cx="24467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G</a:t>
            </a:r>
            <a:r>
              <a:rPr lang="it-IT" sz="3200" dirty="0" smtClean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eneratore </a:t>
            </a:r>
            <a:r>
              <a:rPr lang="it-IT" sz="3200" dirty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elettrico alternato</a:t>
            </a:r>
            <a:endParaRPr lang="it-IT" sz="3200" dirty="0">
              <a:solidFill>
                <a:srgbClr val="0AB212"/>
              </a:solidFill>
              <a:latin typeface="Arista 2.0" panose="02000506000000020004" pitchFamily="2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8861162" y="787804"/>
            <a:ext cx="2730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0AB212"/>
                </a:solidFill>
                <a:latin typeface="Arista 2.0" panose="02000506000000020004" pitchFamily="2" charset="0"/>
              </a:rPr>
              <a:t>Rotore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9059594" y="5581277"/>
            <a:ext cx="2030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0AB212"/>
                </a:solidFill>
                <a:latin typeface="Arista 2.0" panose="02000506000000020004" pitchFamily="2" charset="0"/>
              </a:rPr>
              <a:t>Statore</a:t>
            </a:r>
          </a:p>
        </p:txBody>
      </p:sp>
      <p:sp>
        <p:nvSpPr>
          <p:cNvPr id="16" name="Freccia a destra 15"/>
          <p:cNvSpPr/>
          <p:nvPr/>
        </p:nvSpPr>
        <p:spPr>
          <a:xfrm rot="1598043">
            <a:off x="8275653" y="5221101"/>
            <a:ext cx="417131" cy="720353"/>
          </a:xfrm>
          <a:prstGeom prst="rightArrow">
            <a:avLst/>
          </a:prstGeom>
          <a:solidFill>
            <a:srgbClr val="0AB212"/>
          </a:solidFill>
          <a:ln>
            <a:solidFill>
              <a:srgbClr val="0AB2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AB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7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69452" y="188359"/>
            <a:ext cx="4866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Business </a:t>
            </a:r>
            <a:r>
              <a:rPr lang="it-IT" sz="3600" b="1" dirty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P</a:t>
            </a:r>
            <a:r>
              <a:rPr lang="it-IT" sz="3600" b="1" dirty="0" smtClean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lan &amp; Budget</a:t>
            </a:r>
            <a:endParaRPr lang="it-IT" sz="3600" b="1" dirty="0">
              <a:solidFill>
                <a:srgbClr val="0AB212"/>
              </a:solidFill>
              <a:latin typeface="Arista 2.0" panose="02000506000000020004" pitchFamily="2" charset="0"/>
              <a:cs typeface="Arial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50275" y="6194804"/>
            <a:ext cx="5341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Prezzo al pubblico: €</a:t>
            </a:r>
            <a:r>
              <a:rPr lang="it-IT" sz="3200" dirty="0" smtClean="0">
                <a:solidFill>
                  <a:srgbClr val="0AB212"/>
                </a:solidFill>
                <a:latin typeface="Harlow Solid Italic" panose="04030604020F02020D02" pitchFamily="82" charset="0"/>
                <a:cs typeface="Arial" panose="020B0604020202020204" pitchFamily="34" charset="0"/>
              </a:rPr>
              <a:t>23</a:t>
            </a:r>
            <a:r>
              <a:rPr lang="nn-NO" sz="3200" dirty="0" smtClean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 -</a:t>
            </a:r>
            <a:r>
              <a:rPr lang="nn-NO" sz="3200" dirty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 </a:t>
            </a:r>
            <a:r>
              <a:rPr lang="it-IT" sz="3200" dirty="0" smtClean="0">
                <a:solidFill>
                  <a:srgbClr val="0AB212"/>
                </a:solidFill>
                <a:latin typeface="Arista 2.0" panose="02000506000000020004" pitchFamily="2" charset="0"/>
                <a:cs typeface="Arial" panose="020B0604020202020204" pitchFamily="34" charset="0"/>
              </a:rPr>
              <a:t>€</a:t>
            </a:r>
            <a:r>
              <a:rPr lang="nn-NO" sz="3200" dirty="0" smtClean="0">
                <a:solidFill>
                  <a:srgbClr val="0AB212"/>
                </a:solidFill>
                <a:latin typeface="Harlow Solid Italic" panose="04030604020F02020D02" pitchFamily="82" charset="0"/>
                <a:cs typeface="Arial" panose="020B0604020202020204" pitchFamily="34" charset="0"/>
              </a:rPr>
              <a:t>90</a:t>
            </a:r>
            <a:endParaRPr lang="it-IT" sz="3200" dirty="0">
              <a:solidFill>
                <a:srgbClr val="0AB212"/>
              </a:solidFill>
              <a:latin typeface="Harlow Solid Italic" panose="04030604020F02020D02" pitchFamily="82" charset="0"/>
              <a:cs typeface="Arial" panose="020B0604020202020204" pitchFamily="34" charset="0"/>
            </a:endParaRPr>
          </a:p>
        </p:txBody>
      </p:sp>
      <p:sp>
        <p:nvSpPr>
          <p:cNvPr id="9" name="Freccia a destra 8"/>
          <p:cNvSpPr/>
          <p:nvPr/>
        </p:nvSpPr>
        <p:spPr>
          <a:xfrm rot="5400000">
            <a:off x="1357231" y="4114226"/>
            <a:ext cx="417131" cy="720353"/>
          </a:xfrm>
          <a:prstGeom prst="rightArrow">
            <a:avLst/>
          </a:prstGeom>
          <a:solidFill>
            <a:srgbClr val="0AB212"/>
          </a:solidFill>
          <a:ln>
            <a:solidFill>
              <a:srgbClr val="0AB2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AB212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02430" y="4896535"/>
            <a:ext cx="27565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0AB212"/>
                </a:solidFill>
                <a:latin typeface="Harlow Solid Italic" panose="04030604020F02020D02" pitchFamily="82" charset="0"/>
                <a:cs typeface="Arial" panose="020B0604020202020204" pitchFamily="34" charset="0"/>
              </a:rPr>
              <a:t>€10 - €50</a:t>
            </a:r>
          </a:p>
          <a:p>
            <a:endParaRPr lang="it-IT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99" y="1421786"/>
            <a:ext cx="2291193" cy="2291193"/>
          </a:xfrm>
          <a:prstGeom prst="ellipse">
            <a:avLst/>
          </a:prstGeom>
          <a:noFill/>
          <a:ln w="63500" cap="rnd">
            <a:solidFill>
              <a:schemeClr val="bg1">
                <a:lumMod val="8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529" y="1387548"/>
            <a:ext cx="2291193" cy="2291193"/>
          </a:xfrm>
          <a:prstGeom prst="ellipse">
            <a:avLst/>
          </a:prstGeom>
          <a:ln w="63500" cap="rnd">
            <a:solidFill>
              <a:schemeClr val="bg1">
                <a:lumMod val="8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Freccia a destra 13"/>
          <p:cNvSpPr/>
          <p:nvPr/>
        </p:nvSpPr>
        <p:spPr>
          <a:xfrm rot="5400000">
            <a:off x="4323772" y="4072899"/>
            <a:ext cx="417131" cy="720353"/>
          </a:xfrm>
          <a:prstGeom prst="rightArrow">
            <a:avLst/>
          </a:prstGeom>
          <a:solidFill>
            <a:srgbClr val="0AB212"/>
          </a:solidFill>
          <a:ln>
            <a:solidFill>
              <a:srgbClr val="0AB2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AB212"/>
                </a:solidFill>
              </a:rPr>
              <a:t>c</a:t>
            </a:r>
            <a:endParaRPr lang="it-IT" dirty="0">
              <a:solidFill>
                <a:srgbClr val="0AB212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793879" y="4861458"/>
            <a:ext cx="16037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0AB212"/>
                </a:solidFill>
                <a:latin typeface="Harlow Solid Italic" panose="04030604020F02020D02" pitchFamily="82" charset="0"/>
                <a:cs typeface="Arial" panose="020B0604020202020204" pitchFamily="34" charset="0"/>
              </a:rPr>
              <a:t>€3 - €10</a:t>
            </a:r>
          </a:p>
          <a:p>
            <a:endParaRPr lang="it-IT" dirty="0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908" y="1277016"/>
            <a:ext cx="2512255" cy="2512255"/>
          </a:xfrm>
          <a:prstGeom prst="rect">
            <a:avLst/>
          </a:prstGeom>
        </p:spPr>
      </p:pic>
      <p:sp>
        <p:nvSpPr>
          <p:cNvPr id="19" name="Freccia a destra 18"/>
          <p:cNvSpPr/>
          <p:nvPr/>
        </p:nvSpPr>
        <p:spPr>
          <a:xfrm rot="5400000">
            <a:off x="7261469" y="4114226"/>
            <a:ext cx="417131" cy="720353"/>
          </a:xfrm>
          <a:prstGeom prst="rightArrow">
            <a:avLst/>
          </a:prstGeom>
          <a:solidFill>
            <a:srgbClr val="0AB212"/>
          </a:solidFill>
          <a:ln>
            <a:solidFill>
              <a:srgbClr val="0AB2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AB212"/>
                </a:solidFill>
              </a:rPr>
              <a:t>c</a:t>
            </a:r>
            <a:endParaRPr lang="it-IT" dirty="0">
              <a:solidFill>
                <a:srgbClr val="0AB212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6632035" y="4853538"/>
            <a:ext cx="25462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0AB212"/>
                </a:solidFill>
                <a:latin typeface="Harlow Solid Italic" panose="04030604020F02020D02" pitchFamily="82" charset="0"/>
                <a:cs typeface="Arial" panose="020B0604020202020204" pitchFamily="34" charset="0"/>
              </a:rPr>
              <a:t> €5 - €15</a:t>
            </a:r>
          </a:p>
          <a:p>
            <a:endParaRPr lang="it-IT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9836498" y="4861458"/>
            <a:ext cx="1973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0AB212"/>
                </a:solidFill>
                <a:latin typeface="Harlow Solid Italic" panose="04030604020F02020D02" pitchFamily="82" charset="0"/>
                <a:cs typeface="Arial" panose="020B0604020202020204" pitchFamily="34" charset="0"/>
              </a:rPr>
              <a:t>€</a:t>
            </a:r>
            <a:r>
              <a:rPr lang="nn-NO" sz="3200" dirty="0">
                <a:solidFill>
                  <a:srgbClr val="0AB212"/>
                </a:solidFill>
                <a:latin typeface="Harlow Solid Italic" panose="04030604020F02020D02" pitchFamily="82" charset="0"/>
              </a:rPr>
              <a:t>5 - </a:t>
            </a:r>
            <a:r>
              <a:rPr lang="it-IT" sz="3200" dirty="0">
                <a:solidFill>
                  <a:srgbClr val="0AB212"/>
                </a:solidFill>
                <a:latin typeface="Harlow Solid Italic" panose="04030604020F02020D02" pitchFamily="82" charset="0"/>
                <a:cs typeface="Arial" panose="020B0604020202020204" pitchFamily="34" charset="0"/>
              </a:rPr>
              <a:t>€</a:t>
            </a:r>
            <a:r>
              <a:rPr lang="nn-NO" sz="3200" dirty="0">
                <a:solidFill>
                  <a:srgbClr val="0AB212"/>
                </a:solidFill>
                <a:latin typeface="Harlow Solid Italic" panose="04030604020F02020D02" pitchFamily="82" charset="0"/>
              </a:rPr>
              <a:t>15</a:t>
            </a:r>
            <a:endParaRPr lang="it-IT" sz="3200" dirty="0">
              <a:solidFill>
                <a:srgbClr val="0AB212"/>
              </a:solidFill>
              <a:latin typeface="Harlow Solid Italic" panose="04030604020F02020D02" pitchFamily="82" charset="0"/>
              <a:cs typeface="Arial" panose="020B0604020202020204" pitchFamily="34" charset="0"/>
            </a:endParaRPr>
          </a:p>
          <a:p>
            <a:endParaRPr lang="it-IT" sz="2800" dirty="0">
              <a:solidFill>
                <a:srgbClr val="0AB212"/>
              </a:solidFill>
              <a:latin typeface="Harlow Solid Italic" panose="04030604020F02020D02" pitchFamily="82" charset="0"/>
            </a:endParaRPr>
          </a:p>
        </p:txBody>
      </p:sp>
      <p:sp>
        <p:nvSpPr>
          <p:cNvPr id="25" name="Freccia a destra 24"/>
          <p:cNvSpPr/>
          <p:nvPr/>
        </p:nvSpPr>
        <p:spPr>
          <a:xfrm rot="5400000">
            <a:off x="10416649" y="4072898"/>
            <a:ext cx="417131" cy="720353"/>
          </a:xfrm>
          <a:prstGeom prst="rightArrow">
            <a:avLst/>
          </a:prstGeom>
          <a:solidFill>
            <a:srgbClr val="0AB212"/>
          </a:solidFill>
          <a:ln>
            <a:solidFill>
              <a:srgbClr val="0AB2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AB212"/>
                </a:solidFill>
              </a:rPr>
              <a:t>c</a:t>
            </a:r>
            <a:endParaRPr lang="it-IT" dirty="0">
              <a:solidFill>
                <a:srgbClr val="0AB212"/>
              </a:solidFill>
            </a:endParaRPr>
          </a:p>
        </p:txBody>
      </p:sp>
      <p:pic>
        <p:nvPicPr>
          <p:cNvPr id="32" name="Immagine 31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072" y="1421088"/>
            <a:ext cx="2388298" cy="2388298"/>
          </a:xfrm>
          <a:prstGeom prst="ellipse">
            <a:avLst/>
          </a:prstGeom>
          <a:ln w="63500" cap="rnd">
            <a:solidFill>
              <a:schemeClr val="bg1">
                <a:lumMod val="8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50945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10065" y="756481"/>
            <a:ext cx="10515600" cy="55177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dirty="0" smtClean="0">
                <a:solidFill>
                  <a:srgbClr val="0AB212"/>
                </a:solidFill>
                <a:latin typeface="Arista 2.0" panose="02000506000000020004" pitchFamily="2" charset="0"/>
              </a:rPr>
              <a:t>GRAZIE PER L’ATTENZIONE!</a:t>
            </a:r>
          </a:p>
          <a:p>
            <a:pPr marL="0" indent="0" algn="ctr">
              <a:buNone/>
            </a:pPr>
            <a:endParaRPr lang="it-IT" sz="4400" dirty="0" smtClean="0">
              <a:solidFill>
                <a:srgbClr val="0AB212"/>
              </a:solidFill>
              <a:latin typeface="Arista 2.0" panose="02000506000000020004" pitchFamily="2" charset="0"/>
            </a:endParaRPr>
          </a:p>
          <a:p>
            <a:pPr marL="0" indent="0">
              <a:buNone/>
            </a:pPr>
            <a:endParaRPr lang="it-IT" sz="4400" dirty="0">
              <a:solidFill>
                <a:srgbClr val="0AB212"/>
              </a:solidFill>
              <a:latin typeface="Arista 2.0" panose="02000506000000020004" pitchFamily="2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rgbClr val="0AB212"/>
                </a:solidFill>
                <a:latin typeface="Arista 2.0" panose="02000506000000020004" pitchFamily="2" charset="0"/>
              </a:rPr>
              <a:t>                                          Bartolucci </a:t>
            </a:r>
            <a:r>
              <a:rPr lang="it-IT" sz="2400" dirty="0">
                <a:solidFill>
                  <a:srgbClr val="0AB212"/>
                </a:solidFill>
                <a:latin typeface="Arista 2.0" panose="02000506000000020004" pitchFamily="2" charset="0"/>
              </a:rPr>
              <a:t>Miriam    Manager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0AB212"/>
                </a:solidFill>
                <a:latin typeface="Arista 2.0" panose="02000506000000020004" pitchFamily="2" charset="0"/>
              </a:rPr>
              <a:t>                                          </a:t>
            </a:r>
            <a:r>
              <a:rPr lang="it-IT" sz="2400" dirty="0" err="1" smtClean="0">
                <a:solidFill>
                  <a:srgbClr val="0AB212"/>
                </a:solidFill>
                <a:latin typeface="Arista 2.0" panose="02000506000000020004" pitchFamily="2" charset="0"/>
              </a:rPr>
              <a:t>Gagliardini</a:t>
            </a:r>
            <a:r>
              <a:rPr lang="it-IT" sz="2400" dirty="0" smtClean="0">
                <a:solidFill>
                  <a:srgbClr val="0AB212"/>
                </a:solidFill>
                <a:latin typeface="Arista 2.0" panose="02000506000000020004" pitchFamily="2" charset="0"/>
              </a:rPr>
              <a:t> </a:t>
            </a:r>
            <a:r>
              <a:rPr lang="it-IT" sz="2400" dirty="0">
                <a:solidFill>
                  <a:srgbClr val="0AB212"/>
                </a:solidFill>
                <a:latin typeface="Arista 2.0" panose="02000506000000020004" pitchFamily="2" charset="0"/>
              </a:rPr>
              <a:t>Chiara    </a:t>
            </a:r>
            <a:r>
              <a:rPr lang="it-IT" sz="2400" dirty="0" err="1">
                <a:solidFill>
                  <a:srgbClr val="0AB212"/>
                </a:solidFill>
                <a:latin typeface="Arista 2.0" panose="02000506000000020004" pitchFamily="2" charset="0"/>
              </a:rPr>
              <a:t>Implementing</a:t>
            </a:r>
            <a:r>
              <a:rPr lang="it-IT" sz="2400" dirty="0">
                <a:solidFill>
                  <a:srgbClr val="0AB212"/>
                </a:solidFill>
                <a:latin typeface="Arista 2.0" panose="02000506000000020004" pitchFamily="2" charset="0"/>
              </a:rPr>
              <a:t> </a:t>
            </a:r>
            <a:r>
              <a:rPr lang="it-IT" sz="2400" dirty="0" err="1">
                <a:solidFill>
                  <a:srgbClr val="0AB212"/>
                </a:solidFill>
                <a:latin typeface="Arista 2.0" panose="02000506000000020004" pitchFamily="2" charset="0"/>
              </a:rPr>
              <a:t>Role</a:t>
            </a:r>
            <a:endParaRPr lang="it-IT" sz="2400" dirty="0">
              <a:solidFill>
                <a:srgbClr val="0AB212"/>
              </a:solidFill>
              <a:latin typeface="Arista 2.0" panose="02000506000000020004" pitchFamily="2" charset="0"/>
            </a:endParaRPr>
          </a:p>
          <a:p>
            <a:pPr marL="0" indent="0">
              <a:buNone/>
            </a:pPr>
            <a:r>
              <a:rPr lang="it-IT" sz="2400" dirty="0">
                <a:solidFill>
                  <a:srgbClr val="0AB212"/>
                </a:solidFill>
                <a:latin typeface="Arista 2.0" panose="02000506000000020004" pitchFamily="2" charset="0"/>
              </a:rPr>
              <a:t>  </a:t>
            </a:r>
            <a:r>
              <a:rPr lang="it-IT" sz="2400" dirty="0" smtClean="0">
                <a:solidFill>
                  <a:srgbClr val="0AB212"/>
                </a:solidFill>
                <a:latin typeface="Arista 2.0" panose="02000506000000020004" pitchFamily="2" charset="0"/>
              </a:rPr>
              <a:t>                                          </a:t>
            </a:r>
            <a:r>
              <a:rPr lang="it-IT" sz="2400" dirty="0">
                <a:solidFill>
                  <a:srgbClr val="0AB212"/>
                </a:solidFill>
                <a:latin typeface="Arista 2.0" panose="02000506000000020004" pitchFamily="2" charset="0"/>
              </a:rPr>
              <a:t>Sabbatini Chiara    Designer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AB212"/>
                </a:solidFill>
                <a:latin typeface="Arista 2.0" panose="02000506000000020004" pitchFamily="2" charset="0"/>
              </a:rPr>
              <a:t>       </a:t>
            </a:r>
            <a:r>
              <a:rPr lang="it-IT" sz="2400" dirty="0" smtClean="0">
                <a:solidFill>
                  <a:srgbClr val="0AB212"/>
                </a:solidFill>
                <a:latin typeface="Arista 2.0" panose="02000506000000020004" pitchFamily="2" charset="0"/>
              </a:rPr>
              <a:t>                                              </a:t>
            </a:r>
            <a:r>
              <a:rPr lang="it-IT" sz="2400" dirty="0">
                <a:solidFill>
                  <a:srgbClr val="0AB212"/>
                </a:solidFill>
                <a:latin typeface="Arista 2.0" panose="02000506000000020004" pitchFamily="2" charset="0"/>
              </a:rPr>
              <a:t>Salvati Siria    Inventor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222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108</Words>
  <Application>Microsoft Office PowerPoint</Application>
  <PresentationFormat>Widescreen</PresentationFormat>
  <Paragraphs>41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Arista 2.0</vt:lpstr>
      <vt:lpstr>Calibri</vt:lpstr>
      <vt:lpstr>Calibri Light</vt:lpstr>
      <vt:lpstr>Harlow Solid Italic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GreenCharger</dc:title>
  <dc:creator>CHIARA</dc:creator>
  <cp:lastModifiedBy>CHIARA</cp:lastModifiedBy>
  <cp:revision>65</cp:revision>
  <dcterms:created xsi:type="dcterms:W3CDTF">2017-05-10T15:49:57Z</dcterms:created>
  <dcterms:modified xsi:type="dcterms:W3CDTF">2017-05-26T13:36:22Z</dcterms:modified>
</cp:coreProperties>
</file>