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1276"/>
    <a:srgbClr val="197BD5"/>
    <a:srgbClr val="0B0D55"/>
    <a:srgbClr val="EFAFAF"/>
    <a:srgbClr val="FFD6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168C870-EB31-4DFE-BB72-2354E67940E9}" type="datetimeFigureOut">
              <a:rPr lang="it-IT" smtClean="0"/>
              <a:pPr/>
              <a:t>03/10/2017</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5CEDEF09-444C-4ADA-B99E-346B4AC5B7B1}" type="slidenum">
              <a:rPr lang="it-IT" smtClean="0"/>
              <a:pPr/>
              <a:t>‹N›</a:t>
            </a:fld>
            <a:endParaRPr lang="it-IT" dirty="0"/>
          </a:p>
        </p:txBody>
      </p:sp>
    </p:spTree>
    <p:extLst>
      <p:ext uri="{BB962C8B-B14F-4D97-AF65-F5344CB8AC3E}">
        <p14:creationId xmlns:p14="http://schemas.microsoft.com/office/powerpoint/2010/main" val="3880072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168C870-EB31-4DFE-BB72-2354E67940E9}" type="datetimeFigureOut">
              <a:rPr lang="it-IT" smtClean="0"/>
              <a:pPr/>
              <a:t>03/10/2017</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5CEDEF09-444C-4ADA-B99E-346B4AC5B7B1}" type="slidenum">
              <a:rPr lang="it-IT" smtClean="0"/>
              <a:pPr/>
              <a:t>‹N›</a:t>
            </a:fld>
            <a:endParaRPr lang="it-IT" dirty="0"/>
          </a:p>
        </p:txBody>
      </p:sp>
    </p:spTree>
    <p:extLst>
      <p:ext uri="{BB962C8B-B14F-4D97-AF65-F5344CB8AC3E}">
        <p14:creationId xmlns:p14="http://schemas.microsoft.com/office/powerpoint/2010/main" val="2624597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168C870-EB31-4DFE-BB72-2354E67940E9}" type="datetimeFigureOut">
              <a:rPr lang="it-IT" smtClean="0"/>
              <a:pPr/>
              <a:t>03/10/2017</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5CEDEF09-444C-4ADA-B99E-346B4AC5B7B1}" type="slidenum">
              <a:rPr lang="it-IT" smtClean="0"/>
              <a:pPr/>
              <a:t>‹N›</a:t>
            </a:fld>
            <a:endParaRPr lang="it-IT" dirty="0"/>
          </a:p>
        </p:txBody>
      </p:sp>
    </p:spTree>
    <p:extLst>
      <p:ext uri="{BB962C8B-B14F-4D97-AF65-F5344CB8AC3E}">
        <p14:creationId xmlns:p14="http://schemas.microsoft.com/office/powerpoint/2010/main" val="217789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168C870-EB31-4DFE-BB72-2354E67940E9}" type="datetimeFigureOut">
              <a:rPr lang="it-IT" smtClean="0"/>
              <a:pPr/>
              <a:t>03/10/2017</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5CEDEF09-444C-4ADA-B99E-346B4AC5B7B1}" type="slidenum">
              <a:rPr lang="it-IT" smtClean="0"/>
              <a:pPr/>
              <a:t>‹N›</a:t>
            </a:fld>
            <a:endParaRPr lang="it-IT" dirty="0"/>
          </a:p>
        </p:txBody>
      </p:sp>
    </p:spTree>
    <p:extLst>
      <p:ext uri="{BB962C8B-B14F-4D97-AF65-F5344CB8AC3E}">
        <p14:creationId xmlns:p14="http://schemas.microsoft.com/office/powerpoint/2010/main" val="3933298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168C870-EB31-4DFE-BB72-2354E67940E9}" type="datetimeFigureOut">
              <a:rPr lang="it-IT" smtClean="0"/>
              <a:pPr/>
              <a:t>03/10/2017</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5CEDEF09-444C-4ADA-B99E-346B4AC5B7B1}" type="slidenum">
              <a:rPr lang="it-IT" smtClean="0"/>
              <a:pPr/>
              <a:t>‹N›</a:t>
            </a:fld>
            <a:endParaRPr lang="it-IT" dirty="0"/>
          </a:p>
        </p:txBody>
      </p:sp>
    </p:spTree>
    <p:extLst>
      <p:ext uri="{BB962C8B-B14F-4D97-AF65-F5344CB8AC3E}">
        <p14:creationId xmlns:p14="http://schemas.microsoft.com/office/powerpoint/2010/main" val="872903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168C870-EB31-4DFE-BB72-2354E67940E9}" type="datetimeFigureOut">
              <a:rPr lang="it-IT" smtClean="0"/>
              <a:pPr/>
              <a:t>03/10/2017</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5CEDEF09-444C-4ADA-B99E-346B4AC5B7B1}" type="slidenum">
              <a:rPr lang="it-IT" smtClean="0"/>
              <a:pPr/>
              <a:t>‹N›</a:t>
            </a:fld>
            <a:endParaRPr lang="it-IT" dirty="0"/>
          </a:p>
        </p:txBody>
      </p:sp>
    </p:spTree>
    <p:extLst>
      <p:ext uri="{BB962C8B-B14F-4D97-AF65-F5344CB8AC3E}">
        <p14:creationId xmlns:p14="http://schemas.microsoft.com/office/powerpoint/2010/main" val="3340750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168C870-EB31-4DFE-BB72-2354E67940E9}" type="datetimeFigureOut">
              <a:rPr lang="it-IT" smtClean="0"/>
              <a:pPr/>
              <a:t>03/10/2017</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5CEDEF09-444C-4ADA-B99E-346B4AC5B7B1}" type="slidenum">
              <a:rPr lang="it-IT" smtClean="0"/>
              <a:pPr/>
              <a:t>‹N›</a:t>
            </a:fld>
            <a:endParaRPr lang="it-IT" dirty="0"/>
          </a:p>
        </p:txBody>
      </p:sp>
    </p:spTree>
    <p:extLst>
      <p:ext uri="{BB962C8B-B14F-4D97-AF65-F5344CB8AC3E}">
        <p14:creationId xmlns:p14="http://schemas.microsoft.com/office/powerpoint/2010/main" val="970336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168C870-EB31-4DFE-BB72-2354E67940E9}" type="datetimeFigureOut">
              <a:rPr lang="it-IT" smtClean="0"/>
              <a:pPr/>
              <a:t>03/10/2017</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5CEDEF09-444C-4ADA-B99E-346B4AC5B7B1}" type="slidenum">
              <a:rPr lang="it-IT" smtClean="0"/>
              <a:pPr/>
              <a:t>‹N›</a:t>
            </a:fld>
            <a:endParaRPr lang="it-IT" dirty="0"/>
          </a:p>
        </p:txBody>
      </p:sp>
    </p:spTree>
    <p:extLst>
      <p:ext uri="{BB962C8B-B14F-4D97-AF65-F5344CB8AC3E}">
        <p14:creationId xmlns:p14="http://schemas.microsoft.com/office/powerpoint/2010/main" val="1207125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168C870-EB31-4DFE-BB72-2354E67940E9}" type="datetimeFigureOut">
              <a:rPr lang="it-IT" smtClean="0"/>
              <a:pPr/>
              <a:t>03/10/2017</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5CEDEF09-444C-4ADA-B99E-346B4AC5B7B1}" type="slidenum">
              <a:rPr lang="it-IT" smtClean="0"/>
              <a:pPr/>
              <a:t>‹N›</a:t>
            </a:fld>
            <a:endParaRPr lang="it-IT" dirty="0"/>
          </a:p>
        </p:txBody>
      </p:sp>
    </p:spTree>
    <p:extLst>
      <p:ext uri="{BB962C8B-B14F-4D97-AF65-F5344CB8AC3E}">
        <p14:creationId xmlns:p14="http://schemas.microsoft.com/office/powerpoint/2010/main" val="3057016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168C870-EB31-4DFE-BB72-2354E67940E9}" type="datetimeFigureOut">
              <a:rPr lang="it-IT" smtClean="0"/>
              <a:pPr/>
              <a:t>03/10/2017</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5CEDEF09-444C-4ADA-B99E-346B4AC5B7B1}" type="slidenum">
              <a:rPr lang="it-IT" smtClean="0"/>
              <a:pPr/>
              <a:t>‹N›</a:t>
            </a:fld>
            <a:endParaRPr lang="it-IT" dirty="0"/>
          </a:p>
        </p:txBody>
      </p:sp>
    </p:spTree>
    <p:extLst>
      <p:ext uri="{BB962C8B-B14F-4D97-AF65-F5344CB8AC3E}">
        <p14:creationId xmlns:p14="http://schemas.microsoft.com/office/powerpoint/2010/main" val="195171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168C870-EB31-4DFE-BB72-2354E67940E9}" type="datetimeFigureOut">
              <a:rPr lang="it-IT" smtClean="0"/>
              <a:pPr/>
              <a:t>03/10/2017</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5CEDEF09-444C-4ADA-B99E-346B4AC5B7B1}" type="slidenum">
              <a:rPr lang="it-IT" smtClean="0"/>
              <a:pPr/>
              <a:t>‹N›</a:t>
            </a:fld>
            <a:endParaRPr lang="it-IT" dirty="0"/>
          </a:p>
        </p:txBody>
      </p:sp>
    </p:spTree>
    <p:extLst>
      <p:ext uri="{BB962C8B-B14F-4D97-AF65-F5344CB8AC3E}">
        <p14:creationId xmlns:p14="http://schemas.microsoft.com/office/powerpoint/2010/main" val="1326958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8C870-EB31-4DFE-BB72-2354E67940E9}" type="datetimeFigureOut">
              <a:rPr lang="it-IT" smtClean="0"/>
              <a:pPr/>
              <a:t>03/10/2017</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EDEF09-444C-4ADA-B99E-346B4AC5B7B1}" type="slidenum">
              <a:rPr lang="it-IT" smtClean="0"/>
              <a:pPr/>
              <a:t>‹N›</a:t>
            </a:fld>
            <a:endParaRPr lang="it-IT" dirty="0"/>
          </a:p>
        </p:txBody>
      </p:sp>
    </p:spTree>
    <p:extLst>
      <p:ext uri="{BB962C8B-B14F-4D97-AF65-F5344CB8AC3E}">
        <p14:creationId xmlns:p14="http://schemas.microsoft.com/office/powerpoint/2010/main" val="3884199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97BD5"/>
        </a:solidFill>
        <a:effectLst/>
      </p:bgPr>
    </p:bg>
    <p:spTree>
      <p:nvGrpSpPr>
        <p:cNvPr id="1" name=""/>
        <p:cNvGrpSpPr/>
        <p:nvPr/>
      </p:nvGrpSpPr>
      <p:grpSpPr>
        <a:xfrm>
          <a:off x="0" y="0"/>
          <a:ext cx="0" cy="0"/>
          <a:chOff x="0" y="0"/>
          <a:chExt cx="0" cy="0"/>
        </a:xfrm>
      </p:grpSpPr>
      <p:sp>
        <p:nvSpPr>
          <p:cNvPr id="8" name="CasellaDiTesto 7"/>
          <p:cNvSpPr txBox="1"/>
          <p:nvPr/>
        </p:nvSpPr>
        <p:spPr>
          <a:xfrm>
            <a:off x="590004" y="1001486"/>
            <a:ext cx="7007046" cy="1200329"/>
          </a:xfrm>
          <a:prstGeom prst="rect">
            <a:avLst/>
          </a:prstGeom>
          <a:noFill/>
        </p:spPr>
        <p:txBody>
          <a:bodyPr wrap="none" rtlCol="0">
            <a:spAutoFit/>
          </a:bodyPr>
          <a:lstStyle/>
          <a:p>
            <a:pPr algn="ctr"/>
            <a:r>
              <a:rPr lang="it-IT" sz="7200" dirty="0" smtClean="0">
                <a:solidFill>
                  <a:schemeClr val="bg1"/>
                </a:solidFill>
                <a:latin typeface="Berlin Sans FB" panose="020E0602020502020306" pitchFamily="34" charset="0"/>
              </a:rPr>
              <a:t>CRUISES SERVICE</a:t>
            </a:r>
            <a:endParaRPr lang="it-IT" sz="7200" dirty="0">
              <a:solidFill>
                <a:schemeClr val="bg1"/>
              </a:solidFill>
              <a:latin typeface="Berlin Sans FB" panose="020E0602020502020306" pitchFamily="34" charset="0"/>
            </a:endParaRPr>
          </a:p>
        </p:txBody>
      </p:sp>
      <p:sp>
        <p:nvSpPr>
          <p:cNvPr id="10" name="CasellaDiTesto 9"/>
          <p:cNvSpPr txBox="1"/>
          <p:nvPr/>
        </p:nvSpPr>
        <p:spPr>
          <a:xfrm>
            <a:off x="703700" y="2307771"/>
            <a:ext cx="7024680" cy="369332"/>
          </a:xfrm>
          <a:prstGeom prst="rect">
            <a:avLst/>
          </a:prstGeom>
          <a:solidFill>
            <a:schemeClr val="accent1"/>
          </a:solidFill>
          <a:ln>
            <a:solidFill>
              <a:schemeClr val="accent1"/>
            </a:solidFill>
          </a:ln>
        </p:spPr>
        <p:txBody>
          <a:bodyPr wrap="none" rtlCol="0">
            <a:spAutoFit/>
          </a:bodyPr>
          <a:lstStyle/>
          <a:p>
            <a:pPr algn="ctr"/>
            <a:r>
              <a:rPr lang="it-IT" dirty="0" smtClean="0">
                <a:solidFill>
                  <a:schemeClr val="bg1"/>
                </a:solidFill>
                <a:latin typeface="Berlin Sans FB" panose="020E0602020502020306" pitchFamily="34" charset="0"/>
              </a:rPr>
              <a:t>Torregrossa Martina, Ruisi Carolina, Guglielmini Silvia, Iervolino Marlene</a:t>
            </a:r>
            <a:endParaRPr lang="it-IT" dirty="0">
              <a:solidFill>
                <a:schemeClr val="bg1"/>
              </a:solidFill>
              <a:latin typeface="Berlin Sans FB" panose="020E0602020502020306" pitchFamily="34" charset="0"/>
            </a:endParaRPr>
          </a:p>
        </p:txBody>
      </p:sp>
      <p:pic>
        <p:nvPicPr>
          <p:cNvPr id="11" name="Immagin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28169" y="2742541"/>
            <a:ext cx="3933145" cy="3941288"/>
          </a:xfrm>
          <a:prstGeom prst="rect">
            <a:avLst/>
          </a:prstGeom>
        </p:spPr>
      </p:pic>
      <p:pic>
        <p:nvPicPr>
          <p:cNvPr id="2" name="Immagine 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2798914" cy="1001486"/>
          </a:xfrm>
          <a:prstGeom prst="rect">
            <a:avLst/>
          </a:prstGeom>
        </p:spPr>
      </p:pic>
    </p:spTree>
    <p:extLst>
      <p:ext uri="{BB962C8B-B14F-4D97-AF65-F5344CB8AC3E}">
        <p14:creationId xmlns:p14="http://schemas.microsoft.com/office/powerpoint/2010/main" val="10279040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97BD5"/>
        </a:solidFill>
        <a:effectLst/>
      </p:bgPr>
    </p:bg>
    <p:spTree>
      <p:nvGrpSpPr>
        <p:cNvPr id="1" name=""/>
        <p:cNvGrpSpPr/>
        <p:nvPr/>
      </p:nvGrpSpPr>
      <p:grpSpPr>
        <a:xfrm>
          <a:off x="0" y="0"/>
          <a:ext cx="0" cy="0"/>
          <a:chOff x="0" y="0"/>
          <a:chExt cx="0" cy="0"/>
        </a:xfrm>
      </p:grpSpPr>
      <p:sp>
        <p:nvSpPr>
          <p:cNvPr id="2" name="CasellaDiTesto 1"/>
          <p:cNvSpPr txBox="1"/>
          <p:nvPr/>
        </p:nvSpPr>
        <p:spPr>
          <a:xfrm>
            <a:off x="948646" y="925285"/>
            <a:ext cx="7064756" cy="1477328"/>
          </a:xfrm>
          <a:prstGeom prst="rect">
            <a:avLst/>
          </a:prstGeom>
          <a:noFill/>
        </p:spPr>
        <p:txBody>
          <a:bodyPr wrap="none" rtlCol="0">
            <a:spAutoFit/>
          </a:bodyPr>
          <a:lstStyle/>
          <a:p>
            <a:pPr algn="ctr"/>
            <a:r>
              <a:rPr lang="it-IT" sz="7200" dirty="0" smtClean="0">
                <a:solidFill>
                  <a:schemeClr val="bg1"/>
                </a:solidFill>
                <a:latin typeface="Berlin Sans FB" panose="020E0602020502020306" pitchFamily="34" charset="0"/>
              </a:rPr>
              <a:t>CRUISES </a:t>
            </a:r>
            <a:r>
              <a:rPr lang="it-IT" dirty="0" smtClean="0">
                <a:solidFill>
                  <a:schemeClr val="bg1"/>
                </a:solidFill>
                <a:latin typeface="Berlin Sans FB" panose="020E0602020502020306" pitchFamily="34" charset="0"/>
              </a:rPr>
              <a:t> </a:t>
            </a:r>
            <a:r>
              <a:rPr lang="it-IT" sz="7200" dirty="0" smtClean="0">
                <a:solidFill>
                  <a:schemeClr val="bg1"/>
                </a:solidFill>
                <a:latin typeface="Berlin Sans FB" panose="020E0602020502020306" pitchFamily="34" charset="0"/>
              </a:rPr>
              <a:t>SERVICE</a:t>
            </a:r>
          </a:p>
          <a:p>
            <a:endParaRPr lang="it-IT" dirty="0"/>
          </a:p>
        </p:txBody>
      </p:sp>
      <p:sp>
        <p:nvSpPr>
          <p:cNvPr id="5" name="CasellaDiTesto 4"/>
          <p:cNvSpPr txBox="1"/>
          <p:nvPr/>
        </p:nvSpPr>
        <p:spPr>
          <a:xfrm>
            <a:off x="413657" y="3243943"/>
            <a:ext cx="184731" cy="369332"/>
          </a:xfrm>
          <a:prstGeom prst="rect">
            <a:avLst/>
          </a:prstGeom>
          <a:noFill/>
        </p:spPr>
        <p:txBody>
          <a:bodyPr wrap="none" rtlCol="0">
            <a:spAutoFit/>
          </a:bodyPr>
          <a:lstStyle/>
          <a:p>
            <a:endParaRPr lang="it-IT" dirty="0"/>
          </a:p>
        </p:txBody>
      </p:sp>
      <p:sp>
        <p:nvSpPr>
          <p:cNvPr id="6" name="CasellaDiTesto 5"/>
          <p:cNvSpPr txBox="1"/>
          <p:nvPr/>
        </p:nvSpPr>
        <p:spPr>
          <a:xfrm rot="10800000" flipH="1" flipV="1">
            <a:off x="0" y="2956611"/>
            <a:ext cx="9144000" cy="2031325"/>
          </a:xfrm>
          <a:prstGeom prst="rect">
            <a:avLst/>
          </a:prstGeom>
          <a:solidFill>
            <a:srgbClr val="197BD5"/>
          </a:solidFill>
        </p:spPr>
        <p:txBody>
          <a:bodyPr wrap="square" rtlCol="0">
            <a:spAutoFit/>
          </a:bodyPr>
          <a:lstStyle/>
          <a:p>
            <a:pPr algn="ctr"/>
            <a:r>
              <a:rPr lang="it-IT" dirty="0" smtClean="0">
                <a:solidFill>
                  <a:schemeClr val="bg1"/>
                </a:solidFill>
                <a:latin typeface="Berlin Sans FB" panose="020E0602020502020306" pitchFamily="34" charset="0"/>
              </a:rPr>
              <a:t>Il nostro progetto permette agli ospiti di tenersi in continuo contatto virtuale con coloro che regolano i vari servizi offerti dalla crociera. Esso si pone come possibile miglioria  all’applicazione ‘MyCosta’, ideata da Costa Crociere precedentemente sull’organizzazione </a:t>
            </a:r>
            <a:r>
              <a:rPr lang="it-IT" dirty="0">
                <a:solidFill>
                  <a:schemeClr val="bg1"/>
                </a:solidFill>
                <a:latin typeface="Berlin Sans FB" panose="020E0602020502020306" pitchFamily="34" charset="0"/>
              </a:rPr>
              <a:t>delle attività </a:t>
            </a:r>
            <a:r>
              <a:rPr lang="it-IT" dirty="0" smtClean="0">
                <a:solidFill>
                  <a:schemeClr val="bg1"/>
                </a:solidFill>
                <a:latin typeface="Berlin Sans FB" panose="020E0602020502020306" pitchFamily="34" charset="0"/>
              </a:rPr>
              <a:t>giornaliere, il servizio in camera, il contatto con l’ufficio escursioni, la Spa, ecc. La nostra applicazione, intende offrire l’opportunità di stipulare collaborazioni commerciali con ristoranti situati nelle varie città in cui sosta la nave, tramite l’utilizzo di un comune smartphone.</a:t>
            </a:r>
          </a:p>
          <a:p>
            <a:pPr algn="ctr"/>
            <a:endParaRPr lang="it-IT"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13402" y="1231353"/>
            <a:ext cx="1001238" cy="1002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8009"/>
      </p:ext>
    </p:extLst>
  </p:cSld>
  <p:clrMapOvr>
    <a:masterClrMapping/>
  </p:clrMapOvr>
  <mc:AlternateContent xmlns:mc="http://schemas.openxmlformats.org/markup-compatibility/2006" xmlns:p14="http://schemas.microsoft.com/office/powerpoint/2010/main">
    <mc:Choice Requires="p14">
      <p:transition spd="med">
        <p14:vortex dir="r"/>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97BD5"/>
        </a:solidFill>
        <a:effectLst/>
      </p:bgPr>
    </p:bg>
    <p:spTree>
      <p:nvGrpSpPr>
        <p:cNvPr id="1" name=""/>
        <p:cNvGrpSpPr/>
        <p:nvPr/>
      </p:nvGrpSpPr>
      <p:grpSpPr>
        <a:xfrm>
          <a:off x="0" y="0"/>
          <a:ext cx="0" cy="0"/>
          <a:chOff x="0" y="0"/>
          <a:chExt cx="0" cy="0"/>
        </a:xfrm>
      </p:grpSpPr>
      <p:sp>
        <p:nvSpPr>
          <p:cNvPr id="3" name="CasellaDiTesto 2"/>
          <p:cNvSpPr txBox="1"/>
          <p:nvPr/>
        </p:nvSpPr>
        <p:spPr>
          <a:xfrm>
            <a:off x="1082040" y="846772"/>
            <a:ext cx="7007046" cy="1200329"/>
          </a:xfrm>
          <a:prstGeom prst="rect">
            <a:avLst/>
          </a:prstGeom>
          <a:noFill/>
        </p:spPr>
        <p:txBody>
          <a:bodyPr wrap="none" rtlCol="0">
            <a:spAutoFit/>
          </a:bodyPr>
          <a:lstStyle/>
          <a:p>
            <a:pPr algn="ctr"/>
            <a:r>
              <a:rPr lang="it-IT" sz="7200" dirty="0" smtClean="0">
                <a:solidFill>
                  <a:schemeClr val="bg1">
                    <a:lumMod val="95000"/>
                  </a:schemeClr>
                </a:solidFill>
                <a:latin typeface="Berlin Sans FB" pitchFamily="34" charset="0"/>
              </a:rPr>
              <a:t>CRUISES SERVICE</a:t>
            </a:r>
            <a:endParaRPr lang="it-IT" sz="7200" dirty="0">
              <a:solidFill>
                <a:schemeClr val="bg1">
                  <a:lumMod val="95000"/>
                </a:schemeClr>
              </a:solidFill>
              <a:latin typeface="Berlin Sans FB" pitchFamily="34" charset="0"/>
            </a:endParaRPr>
          </a:p>
        </p:txBody>
      </p:sp>
      <p:sp>
        <p:nvSpPr>
          <p:cNvPr id="4" name="CasellaDiTesto 3"/>
          <p:cNvSpPr txBox="1"/>
          <p:nvPr/>
        </p:nvSpPr>
        <p:spPr>
          <a:xfrm>
            <a:off x="223417" y="2225040"/>
            <a:ext cx="8920584" cy="3108543"/>
          </a:xfrm>
          <a:prstGeom prst="rect">
            <a:avLst/>
          </a:prstGeom>
          <a:noFill/>
        </p:spPr>
        <p:txBody>
          <a:bodyPr wrap="square" rtlCol="0">
            <a:spAutoFit/>
          </a:bodyPr>
          <a:lstStyle/>
          <a:p>
            <a:r>
              <a:rPr lang="it-IT" sz="3200" b="1" i="1" dirty="0" smtClean="0">
                <a:solidFill>
                  <a:schemeClr val="bg1">
                    <a:lumMod val="95000"/>
                  </a:schemeClr>
                </a:solidFill>
              </a:rPr>
              <a:t>-Per chi?</a:t>
            </a:r>
          </a:p>
          <a:p>
            <a:r>
              <a:rPr lang="it-IT" sz="2800" dirty="0" smtClean="0">
                <a:solidFill>
                  <a:schemeClr val="bg1">
                    <a:lumMod val="95000"/>
                  </a:schemeClr>
                </a:solidFill>
              </a:rPr>
              <a:t>Tutti i clienti della crociera in possesso di uno smartphone</a:t>
            </a:r>
            <a:r>
              <a:rPr lang="it-IT" sz="2000" dirty="0">
                <a:solidFill>
                  <a:schemeClr val="bg1">
                    <a:lumMod val="95000"/>
                  </a:schemeClr>
                </a:solidFill>
              </a:rPr>
              <a:t>.</a:t>
            </a:r>
            <a:endParaRPr lang="it-IT" sz="2000" dirty="0" smtClean="0">
              <a:solidFill>
                <a:schemeClr val="bg1">
                  <a:lumMod val="95000"/>
                </a:schemeClr>
              </a:solidFill>
            </a:endParaRPr>
          </a:p>
          <a:p>
            <a:endParaRPr lang="it-IT" sz="2000" dirty="0">
              <a:solidFill>
                <a:schemeClr val="bg1">
                  <a:lumMod val="95000"/>
                </a:schemeClr>
              </a:solidFill>
            </a:endParaRPr>
          </a:p>
          <a:p>
            <a:r>
              <a:rPr lang="it-IT" sz="3200" b="1" i="1" dirty="0" smtClean="0">
                <a:solidFill>
                  <a:schemeClr val="bg1">
                    <a:lumMod val="95000"/>
                  </a:schemeClr>
                </a:solidFill>
              </a:rPr>
              <a:t>-Quando?</a:t>
            </a:r>
          </a:p>
          <a:p>
            <a:r>
              <a:rPr lang="it-IT" sz="2800" dirty="0" smtClean="0">
                <a:solidFill>
                  <a:schemeClr val="bg1">
                    <a:lumMod val="95000"/>
                  </a:schemeClr>
                </a:solidFill>
              </a:rPr>
              <a:t>Nel momento in cui viene effettuata la prenotazione, ricevendo un codice da inserire nel momento in cui si scarica l’applicazione.</a:t>
            </a:r>
            <a:endParaRPr lang="it-IT" sz="2800" dirty="0">
              <a:solidFill>
                <a:schemeClr val="bg1">
                  <a:lumMod val="95000"/>
                </a:schemeClr>
              </a:solidFill>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89086" y="1145142"/>
            <a:ext cx="10001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6141242"/>
      </p:ext>
    </p:extLst>
  </p:cSld>
  <p:clrMapOvr>
    <a:masterClrMapping/>
  </p:clrMapOvr>
  <mc:AlternateContent xmlns:mc="http://schemas.openxmlformats.org/markup-compatibility/2006" xmlns:p14="http://schemas.microsoft.com/office/powerpoint/2010/main">
    <mc:Choice Requires="p14">
      <p:transition spd="med">
        <p14:shred/>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97BD5"/>
        </a:solidFill>
        <a:effectLst/>
      </p:bgPr>
    </p:bg>
    <p:spTree>
      <p:nvGrpSpPr>
        <p:cNvPr id="1" name=""/>
        <p:cNvGrpSpPr/>
        <p:nvPr/>
      </p:nvGrpSpPr>
      <p:grpSpPr>
        <a:xfrm>
          <a:off x="0" y="0"/>
          <a:ext cx="0" cy="0"/>
          <a:chOff x="0" y="0"/>
          <a:chExt cx="0" cy="0"/>
        </a:xfrm>
      </p:grpSpPr>
      <p:sp>
        <p:nvSpPr>
          <p:cNvPr id="3" name="Rettangolo 2"/>
          <p:cNvSpPr/>
          <p:nvPr/>
        </p:nvSpPr>
        <p:spPr>
          <a:xfrm>
            <a:off x="843706" y="923469"/>
            <a:ext cx="7662983" cy="1200329"/>
          </a:xfrm>
          <a:prstGeom prst="rect">
            <a:avLst/>
          </a:prstGeom>
        </p:spPr>
        <p:txBody>
          <a:bodyPr wrap="square">
            <a:spAutoFit/>
          </a:bodyPr>
          <a:lstStyle/>
          <a:p>
            <a:pPr algn="ctr"/>
            <a:r>
              <a:rPr lang="it-IT" sz="7200" dirty="0">
                <a:solidFill>
                  <a:schemeClr val="bg1">
                    <a:lumMod val="95000"/>
                  </a:schemeClr>
                </a:solidFill>
                <a:latin typeface="Berlin Sans FB" pitchFamily="34" charset="0"/>
              </a:rPr>
              <a:t>CRUISES SERVICE</a:t>
            </a:r>
          </a:p>
        </p:txBody>
      </p:sp>
      <p:sp>
        <p:nvSpPr>
          <p:cNvPr id="4" name="CasellaDiTesto 3"/>
          <p:cNvSpPr txBox="1"/>
          <p:nvPr/>
        </p:nvSpPr>
        <p:spPr>
          <a:xfrm>
            <a:off x="152400" y="1939911"/>
            <a:ext cx="8991600" cy="4893647"/>
          </a:xfrm>
          <a:prstGeom prst="rect">
            <a:avLst/>
          </a:prstGeom>
          <a:noFill/>
        </p:spPr>
        <p:txBody>
          <a:bodyPr wrap="square" rtlCol="0">
            <a:spAutoFit/>
          </a:bodyPr>
          <a:lstStyle/>
          <a:p>
            <a:r>
              <a:rPr lang="it-IT" sz="2400" dirty="0" smtClean="0">
                <a:solidFill>
                  <a:schemeClr val="bg1">
                    <a:lumMod val="95000"/>
                  </a:schemeClr>
                </a:solidFill>
              </a:rPr>
              <a:t>L’applicazione sarà suddivisa in sezioni, in base al servizio al quale si intende accedere.</a:t>
            </a:r>
          </a:p>
          <a:p>
            <a:endParaRPr lang="it-IT" sz="2400" dirty="0">
              <a:solidFill>
                <a:schemeClr val="bg1">
                  <a:lumMod val="95000"/>
                </a:schemeClr>
              </a:solidFill>
            </a:endParaRPr>
          </a:p>
          <a:p>
            <a:endParaRPr lang="it-IT" sz="2400" dirty="0" smtClean="0">
              <a:solidFill>
                <a:schemeClr val="bg1">
                  <a:lumMod val="95000"/>
                </a:schemeClr>
              </a:solidFill>
            </a:endParaRPr>
          </a:p>
          <a:p>
            <a:endParaRPr lang="it-IT" sz="2400" dirty="0">
              <a:solidFill>
                <a:schemeClr val="bg1">
                  <a:lumMod val="95000"/>
                </a:schemeClr>
              </a:solidFill>
            </a:endParaRPr>
          </a:p>
          <a:p>
            <a:endParaRPr lang="it-IT" sz="2400" dirty="0" smtClean="0">
              <a:solidFill>
                <a:schemeClr val="bg1">
                  <a:lumMod val="95000"/>
                </a:schemeClr>
              </a:solidFill>
            </a:endParaRPr>
          </a:p>
          <a:p>
            <a:endParaRPr lang="it-IT" sz="2400" dirty="0">
              <a:solidFill>
                <a:schemeClr val="bg1">
                  <a:lumMod val="95000"/>
                </a:schemeClr>
              </a:solidFill>
            </a:endParaRPr>
          </a:p>
          <a:p>
            <a:endParaRPr lang="it-IT" sz="2400" dirty="0" smtClean="0">
              <a:solidFill>
                <a:schemeClr val="bg1">
                  <a:lumMod val="95000"/>
                </a:schemeClr>
              </a:solidFill>
            </a:endParaRPr>
          </a:p>
          <a:p>
            <a:endParaRPr lang="it-IT" sz="2400" dirty="0">
              <a:solidFill>
                <a:schemeClr val="bg1">
                  <a:lumMod val="95000"/>
                </a:schemeClr>
              </a:solidFill>
            </a:endParaRPr>
          </a:p>
          <a:p>
            <a:endParaRPr lang="it-IT" sz="2400" dirty="0" smtClean="0">
              <a:solidFill>
                <a:schemeClr val="bg1">
                  <a:lumMod val="95000"/>
                </a:schemeClr>
              </a:solidFill>
            </a:endParaRPr>
          </a:p>
          <a:p>
            <a:endParaRPr lang="it-IT" sz="2400" dirty="0">
              <a:solidFill>
                <a:schemeClr val="bg1">
                  <a:lumMod val="95000"/>
                </a:schemeClr>
              </a:solidFill>
            </a:endParaRPr>
          </a:p>
          <a:p>
            <a:r>
              <a:rPr lang="it-IT" sz="2400" dirty="0" smtClean="0">
                <a:solidFill>
                  <a:schemeClr val="bg1">
                    <a:lumMod val="95000"/>
                  </a:schemeClr>
                </a:solidFill>
              </a:rPr>
              <a:t>Nonostante questa immagine sia solo una bozza, intendiamo utilizzare</a:t>
            </a:r>
          </a:p>
          <a:p>
            <a:r>
              <a:rPr lang="it-IT" sz="2400" dirty="0">
                <a:solidFill>
                  <a:schemeClr val="bg1">
                    <a:lumMod val="95000"/>
                  </a:schemeClr>
                </a:solidFill>
              </a:rPr>
              <a:t>u</a:t>
            </a:r>
            <a:r>
              <a:rPr lang="it-IT" sz="2400" dirty="0" smtClean="0">
                <a:solidFill>
                  <a:schemeClr val="bg1">
                    <a:lumMod val="95000"/>
                  </a:schemeClr>
                </a:solidFill>
              </a:rPr>
              <a:t>n design semplice e intuitivo.</a:t>
            </a:r>
            <a:endParaRPr lang="it-IT" sz="2400" dirty="0">
              <a:solidFill>
                <a:schemeClr val="bg1">
                  <a:lumMod val="95000"/>
                </a:schemeClr>
              </a:solidFill>
            </a:endParaRPr>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25015" y="2646219"/>
            <a:ext cx="2513849" cy="3235312"/>
          </a:xfrm>
          <a:prstGeom prst="rect">
            <a:avLst/>
          </a:prstGeom>
        </p:spPr>
      </p:pic>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43875" y="933436"/>
            <a:ext cx="10001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3811348"/>
      </p:ext>
    </p:extLst>
  </p:cSld>
  <p:clrMapOvr>
    <a:masterClrMapping/>
  </p:clrMapOvr>
  <mc:AlternateContent xmlns:mc="http://schemas.openxmlformats.org/markup-compatibility/2006" xmlns:p14="http://schemas.microsoft.com/office/powerpoint/2010/main">
    <mc:Choice Requires="p14">
      <p:transition spd="med">
        <p14:conveyor dir="l"/>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CasellaDiTesto 3"/>
          <p:cNvSpPr txBox="1"/>
          <p:nvPr/>
        </p:nvSpPr>
        <p:spPr>
          <a:xfrm>
            <a:off x="84034" y="238433"/>
            <a:ext cx="8991600" cy="5262979"/>
          </a:xfrm>
          <a:prstGeom prst="rect">
            <a:avLst/>
          </a:prstGeom>
          <a:noFill/>
        </p:spPr>
        <p:txBody>
          <a:bodyPr wrap="square" rtlCol="0">
            <a:spAutoFit/>
          </a:bodyPr>
          <a:lstStyle/>
          <a:p>
            <a:endParaRPr lang="it-IT" sz="2400" dirty="0">
              <a:solidFill>
                <a:schemeClr val="bg1">
                  <a:lumMod val="95000"/>
                </a:schemeClr>
              </a:solidFill>
            </a:endParaRPr>
          </a:p>
          <a:p>
            <a:endParaRPr lang="it-IT" sz="2400" dirty="0" smtClean="0">
              <a:solidFill>
                <a:schemeClr val="bg1">
                  <a:lumMod val="95000"/>
                </a:schemeClr>
              </a:solidFill>
            </a:endParaRPr>
          </a:p>
          <a:p>
            <a:endParaRPr lang="it-IT" sz="2400" dirty="0">
              <a:solidFill>
                <a:schemeClr val="bg1">
                  <a:lumMod val="95000"/>
                </a:schemeClr>
              </a:solidFill>
            </a:endParaRPr>
          </a:p>
          <a:p>
            <a:endParaRPr lang="it-IT" sz="2400" dirty="0" smtClean="0">
              <a:solidFill>
                <a:schemeClr val="bg1">
                  <a:lumMod val="95000"/>
                </a:schemeClr>
              </a:solidFill>
            </a:endParaRPr>
          </a:p>
          <a:p>
            <a:endParaRPr lang="it-IT" sz="2400" dirty="0">
              <a:solidFill>
                <a:schemeClr val="bg1">
                  <a:lumMod val="95000"/>
                </a:schemeClr>
              </a:solidFill>
            </a:endParaRPr>
          </a:p>
          <a:p>
            <a:endParaRPr lang="it-IT" sz="2400" dirty="0" smtClean="0">
              <a:solidFill>
                <a:schemeClr val="bg1">
                  <a:lumMod val="95000"/>
                </a:schemeClr>
              </a:solidFill>
            </a:endParaRPr>
          </a:p>
          <a:p>
            <a:endParaRPr lang="it-IT" sz="2400" dirty="0">
              <a:solidFill>
                <a:schemeClr val="bg1">
                  <a:lumMod val="95000"/>
                </a:schemeClr>
              </a:solidFill>
            </a:endParaRPr>
          </a:p>
          <a:p>
            <a:endParaRPr lang="it-IT" sz="2400" dirty="0" smtClean="0">
              <a:solidFill>
                <a:schemeClr val="bg1">
                  <a:lumMod val="95000"/>
                </a:schemeClr>
              </a:solidFill>
            </a:endParaRPr>
          </a:p>
          <a:p>
            <a:endParaRPr lang="it-IT" sz="2400" dirty="0">
              <a:solidFill>
                <a:schemeClr val="bg1">
                  <a:lumMod val="95000"/>
                </a:schemeClr>
              </a:solidFill>
            </a:endParaRPr>
          </a:p>
          <a:p>
            <a:endParaRPr lang="it-IT" sz="2400" dirty="0" smtClean="0">
              <a:solidFill>
                <a:schemeClr val="bg1">
                  <a:lumMod val="95000"/>
                </a:schemeClr>
              </a:solidFill>
            </a:endParaRPr>
          </a:p>
          <a:p>
            <a:endParaRPr lang="it-IT" sz="2400" dirty="0">
              <a:solidFill>
                <a:schemeClr val="bg1">
                  <a:lumMod val="95000"/>
                </a:schemeClr>
              </a:solidFill>
            </a:endParaRPr>
          </a:p>
          <a:p>
            <a:endParaRPr lang="it-IT" sz="2400" dirty="0" smtClean="0">
              <a:solidFill>
                <a:schemeClr val="bg1">
                  <a:lumMod val="95000"/>
                </a:schemeClr>
              </a:solidFill>
            </a:endParaRPr>
          </a:p>
          <a:p>
            <a:endParaRPr lang="it-IT" sz="2400" dirty="0">
              <a:solidFill>
                <a:schemeClr val="bg1">
                  <a:lumMod val="95000"/>
                </a:schemeClr>
              </a:solidFill>
            </a:endParaRPr>
          </a:p>
          <a:p>
            <a:endParaRPr lang="it-IT" sz="2400" dirty="0" smtClean="0">
              <a:solidFill>
                <a:schemeClr val="bg1">
                  <a:lumMod val="95000"/>
                </a:schemeClr>
              </a:solidFill>
            </a:endParaRPr>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1598" y="740137"/>
            <a:ext cx="4342668" cy="5588993"/>
          </a:xfrm>
          <a:prstGeom prst="rect">
            <a:avLst/>
          </a:prstGeom>
        </p:spPr>
      </p:pic>
      <p:sp>
        <p:nvSpPr>
          <p:cNvPr id="6" name="Rettangolo 5"/>
          <p:cNvSpPr/>
          <p:nvPr/>
        </p:nvSpPr>
        <p:spPr>
          <a:xfrm>
            <a:off x="3392680" y="1674976"/>
            <a:ext cx="3281586" cy="46541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864485">
            <a:off x="1408783" y="1981045"/>
            <a:ext cx="938213"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9470972">
            <a:off x="1346115" y="3384624"/>
            <a:ext cx="938213"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7389708">
            <a:off x="1489675" y="5123587"/>
            <a:ext cx="938213"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CasellaDiTesto 9"/>
          <p:cNvSpPr txBox="1"/>
          <p:nvPr/>
        </p:nvSpPr>
        <p:spPr>
          <a:xfrm>
            <a:off x="403662" y="225532"/>
            <a:ext cx="1266693" cy="369332"/>
          </a:xfrm>
          <a:prstGeom prst="rect">
            <a:avLst/>
          </a:prstGeom>
          <a:noFill/>
        </p:spPr>
        <p:txBody>
          <a:bodyPr wrap="none" rtlCol="0">
            <a:spAutoFit/>
          </a:bodyPr>
          <a:lstStyle/>
          <a:p>
            <a:r>
              <a:rPr lang="it-IT" dirty="0" smtClean="0">
                <a:solidFill>
                  <a:schemeClr val="bg1"/>
                </a:solidFill>
              </a:rPr>
              <a:t>USERNAME</a:t>
            </a:r>
            <a:endParaRPr lang="it-IT" dirty="0">
              <a:solidFill>
                <a:schemeClr val="bg1"/>
              </a:solidFill>
            </a:endParaRPr>
          </a:p>
        </p:txBody>
      </p:sp>
      <p:sp>
        <p:nvSpPr>
          <p:cNvPr id="9" name="Freccia a destra 8"/>
          <p:cNvSpPr/>
          <p:nvPr/>
        </p:nvSpPr>
        <p:spPr>
          <a:xfrm rot="12924323">
            <a:off x="1500519" y="582039"/>
            <a:ext cx="1051133" cy="3161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1" name="CasellaDiTesto 10"/>
          <p:cNvSpPr txBox="1"/>
          <p:nvPr/>
        </p:nvSpPr>
        <p:spPr>
          <a:xfrm>
            <a:off x="2580238" y="1851384"/>
            <a:ext cx="474639" cy="5016758"/>
          </a:xfrm>
          <a:prstGeom prst="rect">
            <a:avLst/>
          </a:prstGeom>
          <a:noFill/>
        </p:spPr>
        <p:txBody>
          <a:bodyPr wrap="square" rtlCol="0">
            <a:spAutoFit/>
          </a:bodyPr>
          <a:lstStyle/>
          <a:p>
            <a:r>
              <a:rPr lang="it-IT" sz="4000" dirty="0" smtClean="0">
                <a:solidFill>
                  <a:schemeClr val="bg1"/>
                </a:solidFill>
              </a:rPr>
              <a:t>S</a:t>
            </a:r>
          </a:p>
          <a:p>
            <a:r>
              <a:rPr lang="it-IT" sz="4000" dirty="0" smtClean="0">
                <a:solidFill>
                  <a:schemeClr val="bg1"/>
                </a:solidFill>
              </a:rPr>
              <a:t>E</a:t>
            </a:r>
          </a:p>
          <a:p>
            <a:r>
              <a:rPr lang="it-IT" sz="4000" dirty="0" smtClean="0">
                <a:solidFill>
                  <a:schemeClr val="bg1"/>
                </a:solidFill>
              </a:rPr>
              <a:t>R</a:t>
            </a:r>
          </a:p>
          <a:p>
            <a:r>
              <a:rPr lang="it-IT" sz="4000" dirty="0" smtClean="0">
                <a:solidFill>
                  <a:schemeClr val="bg1"/>
                </a:solidFill>
              </a:rPr>
              <a:t>V</a:t>
            </a:r>
          </a:p>
          <a:p>
            <a:r>
              <a:rPr lang="it-IT" sz="4000" dirty="0" smtClean="0">
                <a:solidFill>
                  <a:schemeClr val="bg1"/>
                </a:solidFill>
              </a:rPr>
              <a:t>I</a:t>
            </a:r>
          </a:p>
          <a:p>
            <a:r>
              <a:rPr lang="it-IT" sz="4000" dirty="0" smtClean="0">
                <a:solidFill>
                  <a:schemeClr val="bg1"/>
                </a:solidFill>
              </a:rPr>
              <a:t>Z</a:t>
            </a:r>
          </a:p>
          <a:p>
            <a:r>
              <a:rPr lang="it-IT" sz="4000" dirty="0" smtClean="0">
                <a:solidFill>
                  <a:schemeClr val="bg1"/>
                </a:solidFill>
              </a:rPr>
              <a:t>I</a:t>
            </a:r>
          </a:p>
          <a:p>
            <a:endParaRPr lang="it-IT" sz="4000" dirty="0"/>
          </a:p>
        </p:txBody>
      </p:sp>
      <p:pic>
        <p:nvPicPr>
          <p:cNvPr id="12" name="Immagin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2867" y="1495745"/>
            <a:ext cx="1196390" cy="1062037"/>
          </a:xfrm>
          <a:prstGeom prst="rect">
            <a:avLst/>
          </a:prstGeom>
        </p:spPr>
      </p:pic>
      <p:pic>
        <p:nvPicPr>
          <p:cNvPr id="13" name="Immagin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2937" y="3231449"/>
            <a:ext cx="1062000" cy="1062000"/>
          </a:xfrm>
          <a:prstGeom prst="rect">
            <a:avLst/>
          </a:prstGeom>
        </p:spPr>
      </p:pic>
      <p:pic>
        <p:nvPicPr>
          <p:cNvPr id="15" name="Immagin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4418" y="5134821"/>
            <a:ext cx="1062000" cy="1062000"/>
          </a:xfrm>
          <a:prstGeom prst="rect">
            <a:avLst/>
          </a:prstGeom>
        </p:spPr>
      </p:pic>
    </p:spTree>
    <p:extLst>
      <p:ext uri="{BB962C8B-B14F-4D97-AF65-F5344CB8AC3E}">
        <p14:creationId xmlns:p14="http://schemas.microsoft.com/office/powerpoint/2010/main" val="1743811348"/>
      </p:ext>
    </p:extLst>
  </p:cSld>
  <p:clrMapOvr>
    <a:masterClrMapping/>
  </p:clrMapOvr>
  <mc:AlternateContent xmlns:mc="http://schemas.openxmlformats.org/markup-compatibility/2006" xmlns:p14="http://schemas.microsoft.com/office/powerpoint/2010/main">
    <mc:Choice Requires="p14">
      <p:transition spd="med">
        <p14:conveyor dir="l"/>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97BD5"/>
        </a:solidFill>
        <a:effectLst/>
      </p:bgPr>
    </p:bg>
    <p:spTree>
      <p:nvGrpSpPr>
        <p:cNvPr id="1" name=""/>
        <p:cNvGrpSpPr/>
        <p:nvPr/>
      </p:nvGrpSpPr>
      <p:grpSpPr>
        <a:xfrm>
          <a:off x="0" y="0"/>
          <a:ext cx="0" cy="0"/>
          <a:chOff x="0" y="0"/>
          <a:chExt cx="0" cy="0"/>
        </a:xfrm>
      </p:grpSpPr>
      <p:sp>
        <p:nvSpPr>
          <p:cNvPr id="3" name="CasellaDiTesto 2"/>
          <p:cNvSpPr txBox="1"/>
          <p:nvPr/>
        </p:nvSpPr>
        <p:spPr>
          <a:xfrm>
            <a:off x="1080654" y="840708"/>
            <a:ext cx="7007046" cy="1200329"/>
          </a:xfrm>
          <a:prstGeom prst="rect">
            <a:avLst/>
          </a:prstGeom>
          <a:noFill/>
        </p:spPr>
        <p:txBody>
          <a:bodyPr wrap="none" rtlCol="0">
            <a:spAutoFit/>
          </a:bodyPr>
          <a:lstStyle/>
          <a:p>
            <a:r>
              <a:rPr lang="it-IT" sz="7200" dirty="0" smtClean="0">
                <a:solidFill>
                  <a:schemeClr val="bg1">
                    <a:lumMod val="95000"/>
                  </a:schemeClr>
                </a:solidFill>
                <a:latin typeface="Berlin Sans FB" pitchFamily="34" charset="0"/>
              </a:rPr>
              <a:t>CRUISES SERVICE</a:t>
            </a:r>
            <a:endParaRPr lang="it-IT" sz="7200" dirty="0">
              <a:solidFill>
                <a:schemeClr val="bg1">
                  <a:lumMod val="95000"/>
                </a:schemeClr>
              </a:solidFill>
              <a:latin typeface="Berlin Sans FB" pitchFamily="34" charset="0"/>
            </a:endParaRPr>
          </a:p>
        </p:txBody>
      </p:sp>
      <p:sp>
        <p:nvSpPr>
          <p:cNvPr id="4" name="CasellaDiTesto 3"/>
          <p:cNvSpPr txBox="1"/>
          <p:nvPr/>
        </p:nvSpPr>
        <p:spPr>
          <a:xfrm>
            <a:off x="12177" y="2258291"/>
            <a:ext cx="9144000" cy="2308324"/>
          </a:xfrm>
          <a:prstGeom prst="rect">
            <a:avLst/>
          </a:prstGeom>
          <a:noFill/>
        </p:spPr>
        <p:txBody>
          <a:bodyPr wrap="square" rtlCol="0">
            <a:spAutoFit/>
          </a:bodyPr>
          <a:lstStyle/>
          <a:p>
            <a:pPr fontAlgn="base"/>
            <a:r>
              <a:rPr lang="it-IT" dirty="0" smtClean="0">
                <a:solidFill>
                  <a:schemeClr val="bg1">
                    <a:lumMod val="95000"/>
                  </a:schemeClr>
                </a:solidFill>
              </a:rPr>
              <a:t>In termini di costi, </a:t>
            </a:r>
            <a:r>
              <a:rPr lang="it-IT" dirty="0">
                <a:solidFill>
                  <a:schemeClr val="bg1">
                    <a:lumMod val="95000"/>
                  </a:schemeClr>
                </a:solidFill>
              </a:rPr>
              <a:t>lo sviluppo di </a:t>
            </a:r>
            <a:r>
              <a:rPr lang="it-IT" dirty="0" smtClean="0">
                <a:solidFill>
                  <a:schemeClr val="bg1">
                    <a:lumMod val="95000"/>
                  </a:schemeClr>
                </a:solidFill>
              </a:rPr>
              <a:t>un’app </a:t>
            </a:r>
            <a:r>
              <a:rPr lang="it-IT" dirty="0">
                <a:solidFill>
                  <a:schemeClr val="bg1">
                    <a:lumMod val="95000"/>
                  </a:schemeClr>
                </a:solidFill>
              </a:rPr>
              <a:t>(per una sola piattaforma es. Android) costa più o meno </a:t>
            </a:r>
            <a:r>
              <a:rPr lang="it-IT" dirty="0" smtClean="0">
                <a:solidFill>
                  <a:schemeClr val="bg1">
                    <a:lumMod val="95000"/>
                  </a:schemeClr>
                </a:solidFill>
              </a:rPr>
              <a:t>dai </a:t>
            </a:r>
            <a:r>
              <a:rPr lang="it-IT" dirty="0">
                <a:solidFill>
                  <a:schemeClr val="bg1">
                    <a:lumMod val="95000"/>
                  </a:schemeClr>
                </a:solidFill>
              </a:rPr>
              <a:t>€</a:t>
            </a:r>
            <a:r>
              <a:rPr lang="it-IT" dirty="0" smtClean="0">
                <a:solidFill>
                  <a:schemeClr val="bg1">
                    <a:lumMod val="95000"/>
                  </a:schemeClr>
                </a:solidFill>
              </a:rPr>
              <a:t>1.000-</a:t>
            </a:r>
            <a:r>
              <a:rPr lang="it-IT" dirty="0">
                <a:solidFill>
                  <a:schemeClr val="bg1">
                    <a:lumMod val="95000"/>
                  </a:schemeClr>
                </a:solidFill>
              </a:rPr>
              <a:t>€</a:t>
            </a:r>
            <a:r>
              <a:rPr lang="it-IT" dirty="0" smtClean="0">
                <a:solidFill>
                  <a:schemeClr val="bg1">
                    <a:lumMod val="95000"/>
                  </a:schemeClr>
                </a:solidFill>
              </a:rPr>
              <a:t>5.000, il che, dovendola progettare per più sistemi operativi, raggiungerebbe costi molto elevati. Il nostro obbiettivo è quello di sviluppare un’app ibrida compatibile</a:t>
            </a:r>
            <a:r>
              <a:rPr lang="it-IT" i="1" dirty="0" smtClean="0">
                <a:solidFill>
                  <a:schemeClr val="bg1">
                    <a:lumMod val="95000"/>
                  </a:schemeClr>
                </a:solidFill>
              </a:rPr>
              <a:t> </a:t>
            </a:r>
            <a:r>
              <a:rPr lang="it-IT" dirty="0">
                <a:solidFill>
                  <a:schemeClr val="bg1">
                    <a:lumMod val="95000"/>
                  </a:schemeClr>
                </a:solidFill>
              </a:rPr>
              <a:t>con tutti i </a:t>
            </a:r>
            <a:r>
              <a:rPr lang="it-IT" dirty="0" smtClean="0">
                <a:solidFill>
                  <a:schemeClr val="bg1">
                    <a:lumMod val="95000"/>
                  </a:schemeClr>
                </a:solidFill>
              </a:rPr>
              <a:t>dispositivi. Ciò è possibile utilizzando le stesse </a:t>
            </a:r>
            <a:r>
              <a:rPr lang="it-IT" dirty="0">
                <a:solidFill>
                  <a:schemeClr val="bg1">
                    <a:lumMod val="95000"/>
                  </a:schemeClr>
                </a:solidFill>
              </a:rPr>
              <a:t>tecnologie Web anche per sviluppare le </a:t>
            </a:r>
            <a:r>
              <a:rPr lang="it-IT" dirty="0" smtClean="0">
                <a:solidFill>
                  <a:schemeClr val="bg1">
                    <a:lumMod val="95000"/>
                  </a:schemeClr>
                </a:solidFill>
              </a:rPr>
              <a:t>app </a:t>
            </a:r>
            <a:r>
              <a:rPr lang="it-IT" dirty="0">
                <a:solidFill>
                  <a:schemeClr val="bg1">
                    <a:lumMod val="95000"/>
                  </a:schemeClr>
                </a:solidFill>
              </a:rPr>
              <a:t>per dispositivi Mobile, </a:t>
            </a:r>
            <a:r>
              <a:rPr lang="it-IT" dirty="0" smtClean="0">
                <a:solidFill>
                  <a:schemeClr val="bg1">
                    <a:lumMod val="95000"/>
                  </a:schemeClr>
                </a:solidFill>
              </a:rPr>
              <a:t>dimezzando i costi: in tal modo il costo per lo sviluppo di un’app multipiattaforma si aggira attorno ai €10.000 , utilizzando il Responsive Web design.</a:t>
            </a:r>
            <a:endParaRPr lang="it-IT" dirty="0">
              <a:solidFill>
                <a:schemeClr val="bg1">
                  <a:lumMod val="95000"/>
                </a:schemeClr>
              </a:solidFill>
            </a:endParaRPr>
          </a:p>
          <a:p>
            <a:endParaRPr lang="it-IT" dirty="0">
              <a:solidFill>
                <a:schemeClr val="bg1">
                  <a:lumMod val="95000"/>
                </a:schemeClr>
              </a:solidFill>
            </a:endParaRPr>
          </a:p>
          <a:p>
            <a:r>
              <a:rPr lang="it-IT" dirty="0" smtClean="0">
                <a:solidFill>
                  <a:schemeClr val="bg1">
                    <a:lumMod val="95000"/>
                  </a:schemeClr>
                </a:solidFill>
              </a:rPr>
              <a:t>Per ciò che concerne la tempistica della realizzazione, mediamente occorrono 18 settimane.</a:t>
            </a: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87700" y="1116806"/>
            <a:ext cx="10001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4774156"/>
      </p:ext>
    </p:extLst>
  </p:cSld>
  <p:clrMapOvr>
    <a:masterClrMapping/>
  </p:clrMapOvr>
  <p:transition spd="med">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97BD5"/>
        </a:solidFill>
        <a:effectLst/>
      </p:bgPr>
    </p:bg>
    <p:spTree>
      <p:nvGrpSpPr>
        <p:cNvPr id="1" name=""/>
        <p:cNvGrpSpPr/>
        <p:nvPr/>
      </p:nvGrpSpPr>
      <p:grpSpPr>
        <a:xfrm>
          <a:off x="0" y="0"/>
          <a:ext cx="0" cy="0"/>
          <a:chOff x="0" y="0"/>
          <a:chExt cx="0" cy="0"/>
        </a:xfrm>
      </p:grpSpPr>
      <p:sp>
        <p:nvSpPr>
          <p:cNvPr id="3" name="CasellaDiTesto 2"/>
          <p:cNvSpPr txBox="1"/>
          <p:nvPr/>
        </p:nvSpPr>
        <p:spPr>
          <a:xfrm>
            <a:off x="1274619" y="858981"/>
            <a:ext cx="7007046" cy="1200329"/>
          </a:xfrm>
          <a:prstGeom prst="rect">
            <a:avLst/>
          </a:prstGeom>
          <a:noFill/>
        </p:spPr>
        <p:txBody>
          <a:bodyPr wrap="none" rtlCol="0">
            <a:spAutoFit/>
          </a:bodyPr>
          <a:lstStyle/>
          <a:p>
            <a:r>
              <a:rPr lang="it-IT" sz="7200" dirty="0" smtClean="0">
                <a:solidFill>
                  <a:schemeClr val="bg1">
                    <a:lumMod val="95000"/>
                  </a:schemeClr>
                </a:solidFill>
                <a:latin typeface="Berlin Sans FB" pitchFamily="34" charset="0"/>
              </a:rPr>
              <a:t>CRUISES SERVICE</a:t>
            </a:r>
            <a:endParaRPr lang="it-IT" sz="7200" dirty="0">
              <a:solidFill>
                <a:schemeClr val="bg1">
                  <a:lumMod val="95000"/>
                </a:schemeClr>
              </a:solidFill>
              <a:latin typeface="Berlin Sans FB" pitchFamily="34" charset="0"/>
            </a:endParaRPr>
          </a:p>
        </p:txBody>
      </p:sp>
      <p:sp>
        <p:nvSpPr>
          <p:cNvPr id="4" name="CasellaDiTesto 3"/>
          <p:cNvSpPr txBox="1"/>
          <p:nvPr/>
        </p:nvSpPr>
        <p:spPr>
          <a:xfrm>
            <a:off x="290946" y="2355273"/>
            <a:ext cx="8631382" cy="1200329"/>
          </a:xfrm>
          <a:prstGeom prst="rect">
            <a:avLst/>
          </a:prstGeom>
          <a:noFill/>
        </p:spPr>
        <p:txBody>
          <a:bodyPr wrap="square" rtlCol="0">
            <a:spAutoFit/>
          </a:bodyPr>
          <a:lstStyle/>
          <a:p>
            <a:r>
              <a:rPr lang="it-IT" sz="2400" i="1" dirty="0" smtClean="0">
                <a:solidFill>
                  <a:srgbClr val="101276"/>
                </a:solidFill>
              </a:rPr>
              <a:t>Team leader</a:t>
            </a:r>
            <a:r>
              <a:rPr lang="it-IT" sz="2400" dirty="0" smtClean="0">
                <a:solidFill>
                  <a:schemeClr val="bg1">
                    <a:lumMod val="95000"/>
                  </a:schemeClr>
                </a:solidFill>
              </a:rPr>
              <a:t>: Martina Torregrossa (</a:t>
            </a:r>
            <a:r>
              <a:rPr lang="it-IT" sz="2400" i="1" dirty="0" smtClean="0">
                <a:solidFill>
                  <a:srgbClr val="101276"/>
                </a:solidFill>
              </a:rPr>
              <a:t>ideazione</a:t>
            </a:r>
            <a:r>
              <a:rPr lang="it-IT" sz="2400" dirty="0" smtClean="0">
                <a:solidFill>
                  <a:schemeClr val="bg1">
                    <a:lumMod val="95000"/>
                  </a:schemeClr>
                </a:solidFill>
              </a:rPr>
              <a:t>)</a:t>
            </a:r>
          </a:p>
          <a:p>
            <a:r>
              <a:rPr lang="it-IT" sz="2400" i="1" dirty="0" smtClean="0">
                <a:solidFill>
                  <a:srgbClr val="101276"/>
                </a:solidFill>
              </a:rPr>
              <a:t>Team members</a:t>
            </a:r>
            <a:r>
              <a:rPr lang="it-IT" sz="2400" dirty="0" smtClean="0">
                <a:solidFill>
                  <a:schemeClr val="bg1">
                    <a:lumMod val="95000"/>
                  </a:schemeClr>
                </a:solidFill>
              </a:rPr>
              <a:t>: Carolina Ruisi (</a:t>
            </a:r>
            <a:r>
              <a:rPr lang="it-IT" sz="2400" i="1" dirty="0" smtClean="0">
                <a:solidFill>
                  <a:srgbClr val="101276"/>
                </a:solidFill>
              </a:rPr>
              <a:t>grafica e ideazione</a:t>
            </a:r>
            <a:r>
              <a:rPr lang="it-IT" sz="2400" dirty="0" smtClean="0">
                <a:solidFill>
                  <a:schemeClr val="bg1">
                    <a:lumMod val="95000"/>
                  </a:schemeClr>
                </a:solidFill>
              </a:rPr>
              <a:t>); Silvia     Guglielmini</a:t>
            </a:r>
          </a:p>
        </p:txBody>
      </p:sp>
      <p:sp>
        <p:nvSpPr>
          <p:cNvPr id="5" name="CasellaDiTesto 4"/>
          <p:cNvSpPr txBox="1"/>
          <p:nvPr/>
        </p:nvSpPr>
        <p:spPr>
          <a:xfrm>
            <a:off x="2493817" y="3186270"/>
            <a:ext cx="5484194" cy="738664"/>
          </a:xfrm>
          <a:prstGeom prst="rect">
            <a:avLst/>
          </a:prstGeom>
          <a:noFill/>
        </p:spPr>
        <p:txBody>
          <a:bodyPr wrap="none" rtlCol="0">
            <a:spAutoFit/>
          </a:bodyPr>
          <a:lstStyle/>
          <a:p>
            <a:r>
              <a:rPr lang="it-IT" sz="2400" dirty="0">
                <a:solidFill>
                  <a:schemeClr val="bg1">
                    <a:lumMod val="95000"/>
                  </a:schemeClr>
                </a:solidFill>
              </a:rPr>
              <a:t>(</a:t>
            </a:r>
            <a:r>
              <a:rPr lang="it-IT" sz="2400" i="1" dirty="0">
                <a:solidFill>
                  <a:srgbClr val="101276"/>
                </a:solidFill>
              </a:rPr>
              <a:t>ideazione</a:t>
            </a:r>
            <a:r>
              <a:rPr lang="it-IT" sz="2400" dirty="0">
                <a:solidFill>
                  <a:schemeClr val="bg1">
                    <a:lumMod val="95000"/>
                  </a:schemeClr>
                </a:solidFill>
              </a:rPr>
              <a:t>); Marlene Iervolino </a:t>
            </a:r>
            <a:r>
              <a:rPr lang="it-IT" sz="2400" dirty="0" smtClean="0">
                <a:solidFill>
                  <a:schemeClr val="bg1">
                    <a:lumMod val="95000"/>
                  </a:schemeClr>
                </a:solidFill>
              </a:rPr>
              <a:t> (</a:t>
            </a:r>
            <a:r>
              <a:rPr lang="it-IT" sz="2400" i="1" dirty="0">
                <a:solidFill>
                  <a:srgbClr val="101276"/>
                </a:solidFill>
              </a:rPr>
              <a:t>ideazione</a:t>
            </a:r>
            <a:r>
              <a:rPr lang="it-IT" sz="2400" dirty="0">
                <a:solidFill>
                  <a:schemeClr val="bg1">
                    <a:lumMod val="95000"/>
                  </a:schemeClr>
                </a:solidFill>
              </a:rPr>
              <a:t>)</a:t>
            </a:r>
          </a:p>
          <a:p>
            <a:endParaRPr lang="it-IT"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0555" y="1116806"/>
            <a:ext cx="10001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4525567"/>
      </p:ext>
    </p:extLst>
  </p:cSld>
  <p:clrMapOvr>
    <a:masterClrMapping/>
  </p:clrMapOvr>
  <mc:AlternateContent xmlns:mc="http://schemas.openxmlformats.org/markup-compatibility/2006" xmlns:p14="http://schemas.microsoft.com/office/powerpoint/2010/main">
    <mc:Choice Requires="p14">
      <p:transition spd="med">
        <p14:honeycomb/>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337</Words>
  <Application>Microsoft Office PowerPoint</Application>
  <PresentationFormat>Presentazione su schermo (4:3)</PresentationFormat>
  <Paragraphs>51</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alunno18</dc:creator>
  <cp:lastModifiedBy>alunno22</cp:lastModifiedBy>
  <cp:revision>30</cp:revision>
  <dcterms:created xsi:type="dcterms:W3CDTF">2017-05-29T11:19:51Z</dcterms:created>
  <dcterms:modified xsi:type="dcterms:W3CDTF">2017-10-03T13:28:15Z</dcterms:modified>
</cp:coreProperties>
</file>